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75" r:id="rId7"/>
    <p:sldId id="276" r:id="rId8"/>
    <p:sldId id="277" r:id="rId9"/>
    <p:sldId id="278" r:id="rId10"/>
    <p:sldId id="286" r:id="rId11"/>
    <p:sldId id="288" r:id="rId12"/>
    <p:sldId id="289" r:id="rId13"/>
    <p:sldId id="287" r:id="rId14"/>
    <p:sldId id="261" r:id="rId15"/>
    <p:sldId id="263" r:id="rId16"/>
    <p:sldId id="262" r:id="rId17"/>
    <p:sldId id="264" r:id="rId18"/>
    <p:sldId id="265" r:id="rId19"/>
    <p:sldId id="266" r:id="rId20"/>
    <p:sldId id="267" r:id="rId21"/>
    <p:sldId id="268" r:id="rId22"/>
    <p:sldId id="269" r:id="rId23"/>
    <p:sldId id="270" r:id="rId24"/>
    <p:sldId id="271" r:id="rId25"/>
    <p:sldId id="272" r:id="rId26"/>
    <p:sldId id="273" r:id="rId27"/>
    <p:sldId id="274" r:id="rId28"/>
    <p:sldId id="279" r:id="rId29"/>
    <p:sldId id="280" r:id="rId30"/>
    <p:sldId id="281" r:id="rId31"/>
    <p:sldId id="282" r:id="rId32"/>
    <p:sldId id="283" r:id="rId33"/>
    <p:sldId id="284" r:id="rId34"/>
    <p:sldId id="285"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C88B1-3557-4D07-8BF3-2A14626D32FD}" type="datetimeFigureOut">
              <a:rPr lang="en-IN" smtClean="0"/>
              <a:t>04-03-2021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46EDB-182F-47DA-B82D-5CC14E330605}" type="slidenum">
              <a:rPr lang="en-IN" smtClean="0"/>
              <a:t>‹#›</a:t>
            </a:fld>
            <a:endParaRPr lang="en-IN"/>
          </a:p>
        </p:txBody>
      </p:sp>
    </p:spTree>
    <p:extLst>
      <p:ext uri="{BB962C8B-B14F-4D97-AF65-F5344CB8AC3E}">
        <p14:creationId xmlns:p14="http://schemas.microsoft.com/office/powerpoint/2010/main" val="3388571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E46EDB-182F-47DA-B82D-5CC14E330605}" type="slidenum">
              <a:rPr lang="en-IN" smtClean="0"/>
              <a:t>3</a:t>
            </a:fld>
            <a:endParaRPr lang="en-IN"/>
          </a:p>
        </p:txBody>
      </p:sp>
    </p:spTree>
    <p:extLst>
      <p:ext uri="{BB962C8B-B14F-4D97-AF65-F5344CB8AC3E}">
        <p14:creationId xmlns:p14="http://schemas.microsoft.com/office/powerpoint/2010/main" val="205542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E46EDB-182F-47DA-B82D-5CC14E330605}" type="slidenum">
              <a:rPr lang="en-IN" smtClean="0"/>
              <a:t>12</a:t>
            </a:fld>
            <a:endParaRPr lang="en-IN"/>
          </a:p>
        </p:txBody>
      </p:sp>
    </p:spTree>
    <p:extLst>
      <p:ext uri="{BB962C8B-B14F-4D97-AF65-F5344CB8AC3E}">
        <p14:creationId xmlns:p14="http://schemas.microsoft.com/office/powerpoint/2010/main" val="30415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E46EDB-182F-47DA-B82D-5CC14E330605}" type="slidenum">
              <a:rPr lang="en-IN" smtClean="0"/>
              <a:t>24</a:t>
            </a:fld>
            <a:endParaRPr lang="en-IN"/>
          </a:p>
        </p:txBody>
      </p:sp>
    </p:spTree>
    <p:extLst>
      <p:ext uri="{BB962C8B-B14F-4D97-AF65-F5344CB8AC3E}">
        <p14:creationId xmlns:p14="http://schemas.microsoft.com/office/powerpoint/2010/main" val="122940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E46EDB-182F-47DA-B82D-5CC14E330605}" type="slidenum">
              <a:rPr lang="en-IN" smtClean="0"/>
              <a:t>26</a:t>
            </a:fld>
            <a:endParaRPr lang="en-IN"/>
          </a:p>
        </p:txBody>
      </p:sp>
    </p:spTree>
    <p:extLst>
      <p:ext uri="{BB962C8B-B14F-4D97-AF65-F5344CB8AC3E}">
        <p14:creationId xmlns:p14="http://schemas.microsoft.com/office/powerpoint/2010/main" val="1125786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522F-7444-4001-BB81-63682E38EC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D4FF25-61A9-4D3A-A0C1-E4346502B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FD1424-556B-4FBE-B0FD-3127FAAFB9E4}"/>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DAE6344F-8D37-442A-BB65-FC143496F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59D53D-B06C-4B21-91AF-9BA0E66CFA82}"/>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274229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11E5-3945-4596-A81B-C890FFB734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2DE9CD-2668-4A8A-BDCE-7D3D8F0397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EE66CA-AF54-4048-B977-9A5BF6430E39}"/>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6026AF92-CC3B-40E7-B0EB-EE0C4F720F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4677BA-4102-482C-B6A6-2381C8FFF4D7}"/>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27345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1E9C69-8433-4C1A-BCCF-AFC2B1604A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D0CE91-7196-4888-B719-1A4AF7651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65D43F-231A-424A-915E-D66D0755D0CF}"/>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C7BB84A3-9CA2-4352-B0C1-1FF140B62C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F324B0-F09C-4378-89A3-BE236F939C7E}"/>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3877582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B552-D097-4444-AFCA-3DBAFC6634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A80F8F-891E-4A60-9646-50755E4858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62F048-F165-4005-AB0C-132A423C2AB6}"/>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761D0D99-5D9E-498F-9102-305196758D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85DF66-C33A-4712-B5F8-381A50A70775}"/>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42605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FC09-3FB8-4D41-9CC6-EDC990C57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BA0EA7-8402-4740-AF00-E537707AD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D99106-E5BF-4A8F-8461-2830D9C66CBA}"/>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AD788D64-C1A4-4E47-81B0-822B6ECEC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A8897-DDDB-4143-AEA0-3596E3EDADEF}"/>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2898887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3DF9-62FA-468E-A8A3-A654ABE53F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EC4BC0-9B18-42BF-9E6F-1C4146320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BB7ECD-570A-446D-A558-8E82209B67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19701E-356C-4AAF-B8B4-73EBE5EE5099}"/>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6" name="Footer Placeholder 5">
            <a:extLst>
              <a:ext uri="{FF2B5EF4-FFF2-40B4-BE49-F238E27FC236}">
                <a16:creationId xmlns:a16="http://schemas.microsoft.com/office/drawing/2014/main" id="{8650E844-6FAD-4494-A473-FC3E5BEF87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B1F48F-8D42-4F09-850D-CCB018B17439}"/>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3685663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EC87-51AA-489D-BBAF-0280B0E8F9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74FCFE-3601-41D7-A4DF-E439D3920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F67D35-56B0-4753-9D40-6269CBBFF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D1146E-A1F3-438E-9C20-157AF3B76F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4D901B-D9F8-4C77-8328-314D9FCB86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00986A-7628-4316-B87E-7C6653BD0BF3}"/>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8" name="Footer Placeholder 7">
            <a:extLst>
              <a:ext uri="{FF2B5EF4-FFF2-40B4-BE49-F238E27FC236}">
                <a16:creationId xmlns:a16="http://schemas.microsoft.com/office/drawing/2014/main" id="{EE27C887-8D05-48B8-8323-67837AE9AF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23D9EC-57A1-4252-81F0-C7629B5958CC}"/>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2329372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81DF-F7E1-45E4-8058-1A31CB67E1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21B32F-6ACC-441B-BF10-AD895DD53B33}"/>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4" name="Footer Placeholder 3">
            <a:extLst>
              <a:ext uri="{FF2B5EF4-FFF2-40B4-BE49-F238E27FC236}">
                <a16:creationId xmlns:a16="http://schemas.microsoft.com/office/drawing/2014/main" id="{7EF87873-F64C-45C5-984B-E41C078644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0D4FEF-174F-49D6-8360-3929EFFC045C}"/>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328812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573FF-7AC0-4638-97B1-271E64951CA6}"/>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3" name="Footer Placeholder 2">
            <a:extLst>
              <a:ext uri="{FF2B5EF4-FFF2-40B4-BE49-F238E27FC236}">
                <a16:creationId xmlns:a16="http://schemas.microsoft.com/office/drawing/2014/main" id="{9A7AB9DF-B2C9-41C0-8D41-16100D12F0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3B6DBC-8073-4184-A75C-AA845224909A}"/>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1217389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8CA3-4450-4516-97C6-0968D36B7E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7CD8E8-B06A-483E-B9BD-CB45D13A1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28AE9E-2227-48F8-9418-0D39C12B2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D19D4-32E3-4084-889C-4B6471FE5EDE}"/>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6" name="Footer Placeholder 5">
            <a:extLst>
              <a:ext uri="{FF2B5EF4-FFF2-40B4-BE49-F238E27FC236}">
                <a16:creationId xmlns:a16="http://schemas.microsoft.com/office/drawing/2014/main" id="{63F5A7D8-14BA-46D2-866E-6696843965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D022B3-DDAE-4ADD-8FE7-8FFF2532C2F6}"/>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305311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6CFBC-65AD-4FB1-9927-F1889074F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E5A5CC-9836-4262-8F7D-AD7C0C2553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19E404-A788-4FDC-8D66-67E07A220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31BDF-1EC0-4FD6-AE37-F4E27B1D59C1}"/>
              </a:ext>
            </a:extLst>
          </p:cNvPr>
          <p:cNvSpPr>
            <a:spLocks noGrp="1"/>
          </p:cNvSpPr>
          <p:nvPr>
            <p:ph type="dt" sz="half" idx="10"/>
          </p:nvPr>
        </p:nvSpPr>
        <p:spPr/>
        <p:txBody>
          <a:bodyPr/>
          <a:lstStyle/>
          <a:p>
            <a:fld id="{7626A078-B3A7-425A-9147-7F1F6B703014}" type="datetimeFigureOut">
              <a:rPr lang="en-IN" smtClean="0"/>
              <a:t>04-03-2021</a:t>
            </a:fld>
            <a:endParaRPr lang="en-IN"/>
          </a:p>
        </p:txBody>
      </p:sp>
      <p:sp>
        <p:nvSpPr>
          <p:cNvPr id="6" name="Footer Placeholder 5">
            <a:extLst>
              <a:ext uri="{FF2B5EF4-FFF2-40B4-BE49-F238E27FC236}">
                <a16:creationId xmlns:a16="http://schemas.microsoft.com/office/drawing/2014/main" id="{DB15BE69-77A1-4BA6-B1C6-097CFC477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66F42-2019-4C62-A57A-100E94EFCE4F}"/>
              </a:ext>
            </a:extLst>
          </p:cNvPr>
          <p:cNvSpPr>
            <a:spLocks noGrp="1"/>
          </p:cNvSpPr>
          <p:nvPr>
            <p:ph type="sldNum" sz="quarter" idx="12"/>
          </p:nvPr>
        </p:nvSpPr>
        <p:spPr/>
        <p:txBody>
          <a:bodyPr/>
          <a:lstStyle/>
          <a:p>
            <a:fld id="{8A67D673-9F22-4642-9BD3-6B38AF28A7D2}" type="slidenum">
              <a:rPr lang="en-IN" smtClean="0"/>
              <a:t>‹#›</a:t>
            </a:fld>
            <a:endParaRPr lang="en-IN"/>
          </a:p>
        </p:txBody>
      </p:sp>
    </p:spTree>
    <p:extLst>
      <p:ext uri="{BB962C8B-B14F-4D97-AF65-F5344CB8AC3E}">
        <p14:creationId xmlns:p14="http://schemas.microsoft.com/office/powerpoint/2010/main" val="348327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9E0C2-35B1-4C88-AF36-C17051419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A1E2F6-422B-455A-9B71-066A026FD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81E87D-BD4C-406A-A0E7-14153D645F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6A078-B3A7-425A-9147-7F1F6B703014}" type="datetimeFigureOut">
              <a:rPr lang="en-IN" smtClean="0"/>
              <a:t>04-03-2021</a:t>
            </a:fld>
            <a:endParaRPr lang="en-IN"/>
          </a:p>
        </p:txBody>
      </p:sp>
      <p:sp>
        <p:nvSpPr>
          <p:cNvPr id="5" name="Footer Placeholder 4">
            <a:extLst>
              <a:ext uri="{FF2B5EF4-FFF2-40B4-BE49-F238E27FC236}">
                <a16:creationId xmlns:a16="http://schemas.microsoft.com/office/drawing/2014/main" id="{0D856CBC-05B3-4B65-BACA-5EF8B8EFD1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2E75AA7-6A83-4408-A2D9-6C032A14D2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7D673-9F22-4642-9BD3-6B38AF28A7D2}" type="slidenum">
              <a:rPr lang="en-IN" smtClean="0"/>
              <a:t>‹#›</a:t>
            </a:fld>
            <a:endParaRPr lang="en-IN"/>
          </a:p>
        </p:txBody>
      </p:sp>
    </p:spTree>
    <p:extLst>
      <p:ext uri="{BB962C8B-B14F-4D97-AF65-F5344CB8AC3E}">
        <p14:creationId xmlns:p14="http://schemas.microsoft.com/office/powerpoint/2010/main" val="23450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1.microchip.com/downloads/en/DeviceDoc/ATmega48A-PA-88A-PA-168A-PA-328-P-DS-DS40002061A.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rduino.cc/en/Main/Software#download" TargetMode="External"/><Relationship Id="rId2" Type="http://schemas.openxmlformats.org/officeDocument/2006/relationships/hyperlink" Target="https://create.arduino.cc/edito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duino.cc/en/Guide/MacOSX" TargetMode="External"/><Relationship Id="rId7" Type="http://schemas.openxmlformats.org/officeDocument/2006/relationships/hyperlink" Target="https://create.arduino.cc/plans/chrome-app" TargetMode="External"/><Relationship Id="rId2" Type="http://schemas.openxmlformats.org/officeDocument/2006/relationships/hyperlink" Target="https://www.arduino.cc/en/Guide/Windows" TargetMode="External"/><Relationship Id="rId1" Type="http://schemas.openxmlformats.org/officeDocument/2006/relationships/slideLayout" Target="../slideLayouts/slideLayout2.xml"/><Relationship Id="rId6" Type="http://schemas.openxmlformats.org/officeDocument/2006/relationships/hyperlink" Target="https://chrome.google.com/webstore/detail/arduino-create/dcgicpihgkmccjigalccipmjlnjopdfe" TargetMode="External"/><Relationship Id="rId5" Type="http://schemas.openxmlformats.org/officeDocument/2006/relationships/hyperlink" Target="https://www.arduino.cc/en/Guide/PortableIDE" TargetMode="External"/><Relationship Id="rId4" Type="http://schemas.openxmlformats.org/officeDocument/2006/relationships/hyperlink" Target="https://www.arduino.cc/en/Guide/Linux"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hyperlink" Target="https://www.arduino.cc/en/Guide/Environment#writing-sketches" TargetMode="Externa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hyperlink" Target="https://www.arduino.cc/en/Guide/Environment#uploading" TargetMode="External"/><Relationship Id="rId10" Type="http://schemas.openxmlformats.org/officeDocument/2006/relationships/hyperlink" Target="https://www.arduino.cc/en/Guide/Environment#serialmonitor" TargetMode="External"/><Relationship Id="rId4" Type="http://schemas.openxmlformats.org/officeDocument/2006/relationships/image" Target="../media/image23.jpeg"/><Relationship Id="rId9"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rduino.cc/en/Guide/Environment#librar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rduino.cc/en/Tutorial/BuiltInExamples/ArduinoISP" TargetMode="External"/><Relationship Id="rId2" Type="http://schemas.openxmlformats.org/officeDocument/2006/relationships/hyperlink" Target="https://www.arduino.cc/en/Guide/Environment#boards" TargetMode="External"/><Relationship Id="rId1" Type="http://schemas.openxmlformats.org/officeDocument/2006/relationships/slideLayout" Target="../slideLayouts/slideLayout2.xml"/><Relationship Id="rId4" Type="http://schemas.openxmlformats.org/officeDocument/2006/relationships/hyperlink" Target="https://www.arduino.cc/en/Hacking/Bootload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rduino.cc/en/Main/Produc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EF8A-3EE7-48D3-B03F-2872E0FA373A}"/>
              </a:ext>
            </a:extLst>
          </p:cNvPr>
          <p:cNvSpPr>
            <a:spLocks noGrp="1"/>
          </p:cNvSpPr>
          <p:nvPr>
            <p:ph type="ctrTitle"/>
          </p:nvPr>
        </p:nvSpPr>
        <p:spPr>
          <a:xfrm>
            <a:off x="650240" y="1"/>
            <a:ext cx="10769600" cy="1402080"/>
          </a:xfrm>
        </p:spPr>
        <p:txBody>
          <a:bodyPr>
            <a:normAutofit/>
          </a:bodyPr>
          <a:lstStyle/>
          <a:p>
            <a:r>
              <a:rPr lang="en-GB" sz="4000" b="1" dirty="0">
                <a:solidFill>
                  <a:srgbClr val="FF0000"/>
                </a:solidFill>
                <a:latin typeface="+mn-lt"/>
              </a:rPr>
              <a:t>A</a:t>
            </a:r>
            <a:r>
              <a:rPr lang="en-GB" sz="4000" b="1" dirty="0">
                <a:solidFill>
                  <a:srgbClr val="00B050"/>
                </a:solidFill>
                <a:latin typeface="+mn-lt"/>
              </a:rPr>
              <a:t>ndhra</a:t>
            </a:r>
            <a:r>
              <a:rPr lang="en-GB" sz="4000" b="1" dirty="0">
                <a:solidFill>
                  <a:srgbClr val="FF0000"/>
                </a:solidFill>
                <a:latin typeface="+mn-lt"/>
              </a:rPr>
              <a:t> P</a:t>
            </a:r>
            <a:r>
              <a:rPr lang="en-GB" sz="4000" b="1" dirty="0">
                <a:solidFill>
                  <a:srgbClr val="00B050"/>
                </a:solidFill>
                <a:latin typeface="+mn-lt"/>
              </a:rPr>
              <a:t>radesh</a:t>
            </a:r>
            <a:r>
              <a:rPr lang="en-GB" sz="4000" b="1" dirty="0">
                <a:solidFill>
                  <a:srgbClr val="FF0000"/>
                </a:solidFill>
                <a:latin typeface="+mn-lt"/>
              </a:rPr>
              <a:t> S</a:t>
            </a:r>
            <a:r>
              <a:rPr lang="en-GB" sz="4000" b="1" dirty="0">
                <a:solidFill>
                  <a:srgbClr val="00B050"/>
                </a:solidFill>
                <a:latin typeface="+mn-lt"/>
              </a:rPr>
              <a:t>tate</a:t>
            </a:r>
            <a:r>
              <a:rPr lang="en-GB" sz="4000" b="1" dirty="0">
                <a:solidFill>
                  <a:srgbClr val="FF0000"/>
                </a:solidFill>
                <a:latin typeface="+mn-lt"/>
              </a:rPr>
              <a:t> S</a:t>
            </a:r>
            <a:r>
              <a:rPr lang="en-GB" sz="4000" b="1" dirty="0">
                <a:solidFill>
                  <a:srgbClr val="00B050"/>
                </a:solidFill>
                <a:latin typeface="+mn-lt"/>
              </a:rPr>
              <a:t>kill</a:t>
            </a:r>
            <a:r>
              <a:rPr lang="en-GB" sz="4000" b="1" dirty="0">
                <a:solidFill>
                  <a:srgbClr val="FF0000"/>
                </a:solidFill>
                <a:latin typeface="+mn-lt"/>
              </a:rPr>
              <a:t> D</a:t>
            </a:r>
            <a:r>
              <a:rPr lang="en-GB" sz="4000" b="1" dirty="0">
                <a:solidFill>
                  <a:srgbClr val="00B050"/>
                </a:solidFill>
                <a:latin typeface="+mn-lt"/>
              </a:rPr>
              <a:t>evelopment</a:t>
            </a:r>
            <a:r>
              <a:rPr lang="en-GB" sz="4000" b="1" dirty="0">
                <a:solidFill>
                  <a:srgbClr val="FF0000"/>
                </a:solidFill>
                <a:latin typeface="+mn-lt"/>
              </a:rPr>
              <a:t> C</a:t>
            </a:r>
            <a:r>
              <a:rPr lang="en-GB" sz="4000" b="1" dirty="0">
                <a:solidFill>
                  <a:srgbClr val="00B050"/>
                </a:solidFill>
                <a:latin typeface="+mn-lt"/>
              </a:rPr>
              <a:t>orporation</a:t>
            </a:r>
            <a:r>
              <a:rPr lang="en-GB" sz="4000" b="1" dirty="0">
                <a:solidFill>
                  <a:srgbClr val="FF0000"/>
                </a:solidFill>
                <a:latin typeface="+mn-lt"/>
              </a:rPr>
              <a:t> </a:t>
            </a:r>
            <a:endParaRPr lang="en-IN" sz="4000" b="1" dirty="0">
              <a:solidFill>
                <a:srgbClr val="FF0000"/>
              </a:solidFill>
              <a:latin typeface="+mn-lt"/>
            </a:endParaRPr>
          </a:p>
        </p:txBody>
      </p:sp>
      <p:sp>
        <p:nvSpPr>
          <p:cNvPr id="3" name="Subtitle 2">
            <a:extLst>
              <a:ext uri="{FF2B5EF4-FFF2-40B4-BE49-F238E27FC236}">
                <a16:creationId xmlns:a16="http://schemas.microsoft.com/office/drawing/2014/main" id="{501E6422-16D4-4847-A47B-4E324CA84770}"/>
              </a:ext>
            </a:extLst>
          </p:cNvPr>
          <p:cNvSpPr>
            <a:spLocks noGrp="1"/>
          </p:cNvSpPr>
          <p:nvPr>
            <p:ph type="subTitle" idx="1"/>
          </p:nvPr>
        </p:nvSpPr>
        <p:spPr>
          <a:xfrm>
            <a:off x="1696723" y="2636520"/>
            <a:ext cx="9144000" cy="1655762"/>
          </a:xfrm>
        </p:spPr>
        <p:txBody>
          <a:bodyPr>
            <a:normAutofit/>
          </a:bodyPr>
          <a:lstStyle/>
          <a:p>
            <a:r>
              <a:rPr lang="en-GB" sz="4800" b="1" dirty="0">
                <a:solidFill>
                  <a:schemeClr val="accent5">
                    <a:lumMod val="50000"/>
                  </a:schemeClr>
                </a:solidFill>
              </a:rPr>
              <a:t>ARDUINO </a:t>
            </a:r>
            <a:r>
              <a:rPr lang="en-GB" sz="4800" b="1" dirty="0">
                <a:solidFill>
                  <a:schemeClr val="accent2">
                    <a:lumMod val="75000"/>
                  </a:schemeClr>
                </a:solidFill>
              </a:rPr>
              <a:t>UNO</a:t>
            </a:r>
            <a:endParaRPr lang="en-IN" sz="4800" b="1" dirty="0">
              <a:solidFill>
                <a:schemeClr val="accent2">
                  <a:lumMod val="75000"/>
                </a:schemeClr>
              </a:solidFill>
            </a:endParaRPr>
          </a:p>
        </p:txBody>
      </p:sp>
      <p:pic>
        <p:nvPicPr>
          <p:cNvPr id="1026" name="Picture 2" descr="loading">
            <a:extLst>
              <a:ext uri="{FF2B5EF4-FFF2-40B4-BE49-F238E27FC236}">
                <a16:creationId xmlns:a16="http://schemas.microsoft.com/office/drawing/2014/main" id="{FF9575DA-B74D-4659-B408-904F9452A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 y="63501"/>
            <a:ext cx="1275080" cy="1275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ading">
            <a:extLst>
              <a:ext uri="{FF2B5EF4-FFF2-40B4-BE49-F238E27FC236}">
                <a16:creationId xmlns:a16="http://schemas.microsoft.com/office/drawing/2014/main" id="{5A082F03-563B-4E75-9F3A-7C8248839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4220" y="63501"/>
            <a:ext cx="1275080" cy="127508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a:extLst>
              <a:ext uri="{FF2B5EF4-FFF2-40B4-BE49-F238E27FC236}">
                <a16:creationId xmlns:a16="http://schemas.microsoft.com/office/drawing/2014/main" id="{F753B544-ABBB-427F-A83A-F3F970A006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Download Mattel Uno Card Game - Oled 1.3 I2c Arduino PNG Image with No  Background - PNGkey.com">
            <a:extLst>
              <a:ext uri="{FF2B5EF4-FFF2-40B4-BE49-F238E27FC236}">
                <a16:creationId xmlns:a16="http://schemas.microsoft.com/office/drawing/2014/main" id="{338CFB4F-1164-46D3-B16E-CF6FC3055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788703" y="2264389"/>
            <a:ext cx="3086262" cy="2118246"/>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FABD6FF4-462F-4022-86C3-FB5F62578168}"/>
              </a:ext>
            </a:extLst>
          </p:cNvPr>
          <p:cNvSpPr txBox="1">
            <a:spLocks/>
          </p:cNvSpPr>
          <p:nvPr/>
        </p:nvSpPr>
        <p:spPr>
          <a:xfrm>
            <a:off x="9977120" y="5348382"/>
            <a:ext cx="2384204" cy="140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100" b="1" u="sng" dirty="0">
                <a:solidFill>
                  <a:schemeClr val="accent2">
                    <a:lumMod val="75000"/>
                  </a:schemeClr>
                </a:solidFill>
              </a:rPr>
              <a:t>By,</a:t>
            </a:r>
          </a:p>
          <a:p>
            <a:pPr algn="l"/>
            <a:r>
              <a:rPr lang="en-GB" sz="1200" b="1" dirty="0">
                <a:solidFill>
                  <a:srgbClr val="00B050"/>
                </a:solidFill>
              </a:rPr>
              <a:t>B Nagaraju – APSSDC</a:t>
            </a:r>
            <a:r>
              <a:rPr lang="en-IN" sz="1200" b="1" dirty="0">
                <a:solidFill>
                  <a:srgbClr val="00B050"/>
                </a:solidFill>
              </a:rPr>
              <a:t>,</a:t>
            </a:r>
          </a:p>
          <a:p>
            <a:pPr algn="l"/>
            <a:r>
              <a:rPr lang="en-IN" sz="1200" b="1" dirty="0">
                <a:solidFill>
                  <a:srgbClr val="00B050"/>
                </a:solidFill>
              </a:rPr>
              <a:t>Technical Skill Trainer,</a:t>
            </a:r>
          </a:p>
          <a:p>
            <a:pPr algn="l"/>
            <a:r>
              <a:rPr lang="en-IN" sz="1200" b="1" dirty="0">
                <a:solidFill>
                  <a:srgbClr val="00B050"/>
                </a:solidFill>
              </a:rPr>
              <a:t>Phone no: +91-8463961431,</a:t>
            </a:r>
          </a:p>
          <a:p>
            <a:pPr algn="l"/>
            <a:r>
              <a:rPr lang="en-IN" sz="1200" b="1" dirty="0">
                <a:solidFill>
                  <a:srgbClr val="00B050"/>
                </a:solidFill>
              </a:rPr>
              <a:t>Mail id: Nagaraju.b@apssdc.in</a:t>
            </a:r>
            <a:endParaRPr lang="en-GB" sz="1200" b="1" dirty="0">
              <a:solidFill>
                <a:srgbClr val="00B050"/>
              </a:solidFill>
            </a:endParaRPr>
          </a:p>
        </p:txBody>
      </p:sp>
      <p:pic>
        <p:nvPicPr>
          <p:cNvPr id="10" name="Picture 8" descr="upload.wikimedia.org/wikipedia/commons/thumb/8/...">
            <a:extLst>
              <a:ext uri="{FF2B5EF4-FFF2-40B4-BE49-F238E27FC236}">
                <a16:creationId xmlns:a16="http://schemas.microsoft.com/office/drawing/2014/main" id="{E9B2115C-C75E-47D2-90FA-198E84644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94" y="2156885"/>
            <a:ext cx="3291235" cy="223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75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32"/>
                                        </p:tgtEl>
                                        <p:attrNameLst>
                                          <p:attrName>style.visibility</p:attrName>
                                        </p:attrNameLst>
                                      </p:cBhvr>
                                      <p:to>
                                        <p:strVal val="visible"/>
                                      </p:to>
                                    </p:set>
                                    <p:anim calcmode="lin" valueType="num">
                                      <p:cBhvr additive="base">
                                        <p:cTn id="24" dur="500" fill="hold"/>
                                        <p:tgtEl>
                                          <p:spTgt spid="1032"/>
                                        </p:tgtEl>
                                        <p:attrNameLst>
                                          <p:attrName>ppt_x</p:attrName>
                                        </p:attrNameLst>
                                      </p:cBhvr>
                                      <p:tavLst>
                                        <p:tav tm="0">
                                          <p:val>
                                            <p:strVal val="#ppt_x"/>
                                          </p:val>
                                        </p:tav>
                                        <p:tav tm="100000">
                                          <p:val>
                                            <p:strVal val="#ppt_x"/>
                                          </p:val>
                                        </p:tav>
                                      </p:tavLst>
                                    </p:anim>
                                    <p:anim calcmode="lin" valueType="num">
                                      <p:cBhvr additive="base">
                                        <p:cTn id="25"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F8F5-C52B-424A-8E6E-C660FFAF08E4}"/>
              </a:ext>
            </a:extLst>
          </p:cNvPr>
          <p:cNvSpPr>
            <a:spLocks noGrp="1"/>
          </p:cNvSpPr>
          <p:nvPr>
            <p:ph type="title"/>
          </p:nvPr>
        </p:nvSpPr>
        <p:spPr>
          <a:xfrm>
            <a:off x="0" y="18255"/>
            <a:ext cx="10515600" cy="1325563"/>
          </a:xfrm>
        </p:spPr>
        <p:txBody>
          <a:bodyPr>
            <a:normAutofit/>
          </a:bodyPr>
          <a:lstStyle/>
          <a:p>
            <a:r>
              <a:rPr lang="en-GB" sz="5400" b="1" dirty="0">
                <a:solidFill>
                  <a:schemeClr val="accent2"/>
                </a:solidFill>
              </a:rPr>
              <a:t>ARDUINO UNO</a:t>
            </a:r>
            <a:endParaRPr lang="en-IN" sz="5400" b="1" dirty="0">
              <a:solidFill>
                <a:schemeClr val="accent2"/>
              </a:solidFill>
            </a:endParaRPr>
          </a:p>
        </p:txBody>
      </p:sp>
      <p:pic>
        <p:nvPicPr>
          <p:cNvPr id="1026" name="Picture 2" descr="Arduino Uno Pinout">
            <a:extLst>
              <a:ext uri="{FF2B5EF4-FFF2-40B4-BE49-F238E27FC236}">
                <a16:creationId xmlns:a16="http://schemas.microsoft.com/office/drawing/2014/main" id="{D6D5A04E-07E0-47B5-8EDD-4DFFBAECB7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992505"/>
            <a:ext cx="7168902" cy="552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30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77F0B5-45A7-49B3-994A-585ED04BFFCC}"/>
              </a:ext>
            </a:extLst>
          </p:cNvPr>
          <p:cNvSpPr>
            <a:spLocks noGrp="1"/>
          </p:cNvSpPr>
          <p:nvPr>
            <p:ph idx="1"/>
          </p:nvPr>
        </p:nvSpPr>
        <p:spPr>
          <a:xfrm>
            <a:off x="838200" y="680720"/>
            <a:ext cx="10515600" cy="5496243"/>
          </a:xfrm>
        </p:spPr>
        <p:txBody>
          <a:bodyPr>
            <a:normAutofit fontScale="92500" lnSpcReduction="10000"/>
          </a:bodyPr>
          <a:lstStyle/>
          <a:p>
            <a:r>
              <a:rPr lang="en-GB" b="1" i="0" dirty="0">
                <a:effectLst/>
                <a:latin typeface="typonine sans pro"/>
              </a:rPr>
              <a:t>Arduino Uno</a:t>
            </a:r>
            <a:r>
              <a:rPr lang="en-GB" b="0" i="0" dirty="0">
                <a:effectLst/>
                <a:latin typeface="typonine sans pro"/>
              </a:rPr>
              <a:t> is a microcontroller board based on the ATmega328P</a:t>
            </a:r>
          </a:p>
          <a:p>
            <a:pPr marL="0" indent="0">
              <a:buNone/>
            </a:pPr>
            <a:endParaRPr lang="en-GB" b="0" i="0" dirty="0">
              <a:effectLst/>
              <a:latin typeface="typonine sans pro"/>
            </a:endParaRPr>
          </a:p>
          <a:p>
            <a:r>
              <a:rPr lang="en-GB" b="0" i="0" dirty="0">
                <a:effectLst/>
                <a:latin typeface="typonine sans pro"/>
              </a:rPr>
              <a:t>It has 14 digital input/output pins (of which 6 can be used as PWM outputs), 6 analog inputs</a:t>
            </a:r>
          </a:p>
          <a:p>
            <a:pPr marL="0" indent="0">
              <a:buNone/>
            </a:pPr>
            <a:endParaRPr lang="en-GB" dirty="0">
              <a:latin typeface="typonine sans pro"/>
            </a:endParaRPr>
          </a:p>
          <a:p>
            <a:r>
              <a:rPr lang="pt-BR" b="0" i="0" dirty="0">
                <a:effectLst/>
                <a:latin typeface="typonine sans pro"/>
              </a:rPr>
              <a:t>a 16 MHz ceramic resonator (CSTCE16M0V53-R0)</a:t>
            </a:r>
          </a:p>
          <a:p>
            <a:pPr marL="0" indent="0">
              <a:buNone/>
            </a:pPr>
            <a:endParaRPr lang="en-GB" b="0" i="0" dirty="0">
              <a:effectLst/>
              <a:latin typeface="typonine sans pro"/>
            </a:endParaRPr>
          </a:p>
          <a:p>
            <a:r>
              <a:rPr lang="en-GB" b="0" i="0" dirty="0">
                <a:effectLst/>
                <a:latin typeface="typonine sans pro"/>
              </a:rPr>
              <a:t>a USB connection, a power jack, an ICSP header and a reset button.</a:t>
            </a:r>
          </a:p>
          <a:p>
            <a:pPr marL="0" indent="0">
              <a:buNone/>
            </a:pPr>
            <a:endParaRPr lang="en-GB" dirty="0">
              <a:latin typeface="typonine sans pro"/>
            </a:endParaRPr>
          </a:p>
          <a:p>
            <a:r>
              <a:rPr lang="en-GB" b="0" i="0" dirty="0">
                <a:effectLst/>
                <a:latin typeface="typonine sans pro"/>
              </a:rPr>
              <a:t>simply connect it to a computer with a USB cable or power it with a AC-to-DC adapter or battery to get started</a:t>
            </a:r>
          </a:p>
          <a:p>
            <a:pPr marL="0" indent="0">
              <a:buNone/>
            </a:pPr>
            <a:endParaRPr lang="en-GB" b="0" i="0" dirty="0">
              <a:effectLst/>
              <a:latin typeface="typonine sans pro"/>
            </a:endParaRPr>
          </a:p>
          <a:p>
            <a:r>
              <a:rPr lang="en-GB" b="1" i="0" dirty="0">
                <a:solidFill>
                  <a:srgbClr val="FF0000"/>
                </a:solidFill>
                <a:effectLst/>
                <a:latin typeface="typonine sans pro"/>
              </a:rPr>
              <a:t>"Uno" </a:t>
            </a:r>
            <a:r>
              <a:rPr lang="en-GB" b="0" i="0" dirty="0">
                <a:effectLst/>
                <a:latin typeface="typonine sans pro"/>
              </a:rPr>
              <a:t>means one in Italian</a:t>
            </a:r>
            <a:endParaRPr lang="en-GB" dirty="0">
              <a:latin typeface="typonine sans pro"/>
            </a:endParaRPr>
          </a:p>
          <a:p>
            <a:pPr marL="0" indent="0">
              <a:buNone/>
            </a:pPr>
            <a:endParaRPr lang="en-IN" dirty="0"/>
          </a:p>
        </p:txBody>
      </p:sp>
    </p:spTree>
    <p:extLst>
      <p:ext uri="{BB962C8B-B14F-4D97-AF65-F5344CB8AC3E}">
        <p14:creationId xmlns:p14="http://schemas.microsoft.com/office/powerpoint/2010/main" val="27821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016B-4C82-4A33-BCC5-63ED131ECA18}"/>
              </a:ext>
            </a:extLst>
          </p:cNvPr>
          <p:cNvSpPr>
            <a:spLocks noGrp="1"/>
          </p:cNvSpPr>
          <p:nvPr>
            <p:ph type="title"/>
          </p:nvPr>
        </p:nvSpPr>
        <p:spPr>
          <a:xfrm>
            <a:off x="0" y="0"/>
            <a:ext cx="10515600" cy="670560"/>
          </a:xfrm>
        </p:spPr>
        <p:txBody>
          <a:bodyPr>
            <a:noAutofit/>
          </a:bodyPr>
          <a:lstStyle/>
          <a:p>
            <a:r>
              <a:rPr lang="en-IN" sz="4000" b="1" dirty="0">
                <a:solidFill>
                  <a:schemeClr val="accent2"/>
                </a:solidFill>
                <a:latin typeface="+mn-lt"/>
              </a:rPr>
              <a:t>Technical Specification</a:t>
            </a:r>
          </a:p>
        </p:txBody>
      </p:sp>
      <p:sp>
        <p:nvSpPr>
          <p:cNvPr id="3" name="Content Placeholder 2">
            <a:extLst>
              <a:ext uri="{FF2B5EF4-FFF2-40B4-BE49-F238E27FC236}">
                <a16:creationId xmlns:a16="http://schemas.microsoft.com/office/drawing/2014/main" id="{DAFAD09A-9497-4C55-91A4-62D428ED2812}"/>
              </a:ext>
            </a:extLst>
          </p:cNvPr>
          <p:cNvSpPr>
            <a:spLocks noGrp="1"/>
          </p:cNvSpPr>
          <p:nvPr>
            <p:ph idx="1"/>
          </p:nvPr>
        </p:nvSpPr>
        <p:spPr>
          <a:xfrm>
            <a:off x="223520" y="863600"/>
            <a:ext cx="11130280" cy="5770880"/>
          </a:xfrm>
        </p:spPr>
        <p:txBody>
          <a:bodyPr>
            <a:noAutofit/>
          </a:bodyPr>
          <a:lstStyle/>
          <a:p>
            <a:r>
              <a:rPr lang="en-IN" sz="1800" b="0" i="0" dirty="0">
                <a:solidFill>
                  <a:schemeClr val="accent2"/>
                </a:solidFill>
                <a:effectLst/>
                <a:latin typeface="typonine sans pro"/>
              </a:rPr>
              <a:t>Microcontroller</a:t>
            </a:r>
            <a:r>
              <a:rPr lang="en-IN" sz="1800" b="0" i="0" dirty="0">
                <a:solidFill>
                  <a:srgbClr val="434F54"/>
                </a:solidFill>
                <a:effectLst/>
                <a:latin typeface="typonine sans pro"/>
              </a:rPr>
              <a:t>   		: </a:t>
            </a:r>
            <a:r>
              <a:rPr lang="en-IN" sz="1800" b="0" i="0" u="none" strike="noStrike" dirty="0">
                <a:solidFill>
                  <a:srgbClr val="00979D"/>
                </a:solidFill>
                <a:effectLst/>
                <a:latin typeface="typonine sans pro"/>
                <a:hlinkClick r:id="rId3"/>
              </a:rPr>
              <a:t>ATmega328P</a:t>
            </a:r>
            <a:endParaRPr lang="en-IN" sz="1800" b="0" i="0" u="none" strike="noStrike" dirty="0">
              <a:solidFill>
                <a:srgbClr val="00979D"/>
              </a:solidFill>
              <a:effectLst/>
              <a:latin typeface="typonine sans pro"/>
            </a:endParaRPr>
          </a:p>
          <a:p>
            <a:r>
              <a:rPr lang="en-IN" sz="1800" b="0" i="0" dirty="0">
                <a:solidFill>
                  <a:schemeClr val="accent2"/>
                </a:solidFill>
                <a:effectLst/>
                <a:latin typeface="typonine sans pro"/>
              </a:rPr>
              <a:t>Operating Voltage</a:t>
            </a:r>
            <a:r>
              <a:rPr lang="en-IN" sz="1800" dirty="0">
                <a:solidFill>
                  <a:schemeClr val="accent2"/>
                </a:solidFill>
                <a:latin typeface="typonine sans pro"/>
              </a:rPr>
              <a:t> </a:t>
            </a:r>
            <a:r>
              <a:rPr lang="en-IN" sz="1800" dirty="0">
                <a:solidFill>
                  <a:srgbClr val="00979D"/>
                </a:solidFill>
                <a:latin typeface="typonine sans pro"/>
              </a:rPr>
              <a:t>		</a:t>
            </a:r>
            <a:r>
              <a:rPr lang="en-IN" sz="1800" b="0" i="0" dirty="0">
                <a:solidFill>
                  <a:srgbClr val="0070C0"/>
                </a:solidFill>
                <a:effectLst/>
                <a:latin typeface="typonine sans pro"/>
              </a:rPr>
              <a:t>5V</a:t>
            </a:r>
            <a:endParaRPr lang="en-IN" sz="1800" dirty="0">
              <a:solidFill>
                <a:srgbClr val="0070C0"/>
              </a:solidFill>
              <a:latin typeface="typonine sans pro"/>
            </a:endParaRPr>
          </a:p>
          <a:p>
            <a:r>
              <a:rPr lang="en-IN" sz="1800" b="0" i="0" dirty="0">
                <a:solidFill>
                  <a:schemeClr val="accent2"/>
                </a:solidFill>
                <a:effectLst/>
                <a:latin typeface="typonine sans pro"/>
              </a:rPr>
              <a:t>Input Voltage (recommended)</a:t>
            </a:r>
            <a:r>
              <a:rPr lang="en-IN" sz="1800" b="0" i="0" dirty="0">
                <a:solidFill>
                  <a:srgbClr val="434F54"/>
                </a:solidFill>
                <a:effectLst/>
                <a:latin typeface="typonine sans pro"/>
              </a:rPr>
              <a:t>	</a:t>
            </a:r>
            <a:r>
              <a:rPr lang="en-IN" sz="1800" b="0" i="0" dirty="0">
                <a:solidFill>
                  <a:srgbClr val="0070C0"/>
                </a:solidFill>
                <a:effectLst/>
                <a:latin typeface="typonine sans pro"/>
              </a:rPr>
              <a:t>7-12V</a:t>
            </a:r>
          </a:p>
          <a:p>
            <a:r>
              <a:rPr lang="en-IN" sz="1800" b="0" i="0" dirty="0">
                <a:solidFill>
                  <a:schemeClr val="accent2"/>
                </a:solidFill>
                <a:effectLst/>
                <a:latin typeface="typonine sans pro"/>
              </a:rPr>
              <a:t>Input Voltage (limit)</a:t>
            </a:r>
            <a:r>
              <a:rPr lang="en-IN" sz="1800" dirty="0">
                <a:solidFill>
                  <a:schemeClr val="accent2"/>
                </a:solidFill>
                <a:latin typeface="typonine sans pro"/>
              </a:rPr>
              <a:t> </a:t>
            </a:r>
            <a:r>
              <a:rPr lang="en-IN" sz="1800" dirty="0">
                <a:solidFill>
                  <a:srgbClr val="434F54"/>
                </a:solidFill>
                <a:latin typeface="typonine sans pro"/>
              </a:rPr>
              <a:t>		</a:t>
            </a:r>
            <a:r>
              <a:rPr lang="en-IN" sz="1800" b="0" i="0" dirty="0">
                <a:solidFill>
                  <a:srgbClr val="0070C0"/>
                </a:solidFill>
                <a:effectLst/>
                <a:latin typeface="typonine sans pro"/>
              </a:rPr>
              <a:t>6-20V</a:t>
            </a:r>
          </a:p>
          <a:p>
            <a:r>
              <a:rPr lang="en-IN" sz="1800" b="0" i="0" dirty="0">
                <a:solidFill>
                  <a:schemeClr val="accent2"/>
                </a:solidFill>
                <a:effectLst/>
                <a:latin typeface="typonine sans pro"/>
              </a:rPr>
              <a:t>Digital I/O Pins</a:t>
            </a:r>
            <a:r>
              <a:rPr lang="en-IN" sz="1800" dirty="0">
                <a:solidFill>
                  <a:schemeClr val="accent2"/>
                </a:solidFill>
                <a:latin typeface="typonine sans pro"/>
              </a:rPr>
              <a:t> </a:t>
            </a:r>
            <a:r>
              <a:rPr lang="en-IN" sz="1800" dirty="0">
                <a:solidFill>
                  <a:srgbClr val="434F54"/>
                </a:solidFill>
                <a:latin typeface="typonine sans pro"/>
              </a:rPr>
              <a:t>			</a:t>
            </a:r>
            <a:r>
              <a:rPr lang="en-GB" sz="1800" b="0" i="0" dirty="0">
                <a:solidFill>
                  <a:srgbClr val="0070C0"/>
                </a:solidFill>
                <a:effectLst/>
                <a:latin typeface="typonine sans pro"/>
              </a:rPr>
              <a:t>14 (of which 6 provide PWM output)</a:t>
            </a:r>
          </a:p>
          <a:p>
            <a:r>
              <a:rPr lang="pt-BR" sz="1800" b="0" i="0" dirty="0">
                <a:solidFill>
                  <a:schemeClr val="accent2"/>
                </a:solidFill>
                <a:effectLst/>
                <a:latin typeface="typonine sans pro"/>
              </a:rPr>
              <a:t>PWM Digital I/O Pins</a:t>
            </a:r>
            <a:r>
              <a:rPr lang="en-GB" sz="1800" dirty="0">
                <a:solidFill>
                  <a:schemeClr val="accent2"/>
                </a:solidFill>
                <a:latin typeface="typonine sans pro"/>
              </a:rPr>
              <a:t>   </a:t>
            </a:r>
            <a:r>
              <a:rPr lang="en-GB" sz="1800" dirty="0">
                <a:solidFill>
                  <a:srgbClr val="434F54"/>
                </a:solidFill>
                <a:latin typeface="typonine sans pro"/>
              </a:rPr>
              <a:t>		 </a:t>
            </a:r>
            <a:r>
              <a:rPr lang="en-GB" sz="1800" dirty="0">
                <a:solidFill>
                  <a:srgbClr val="0070C0"/>
                </a:solidFill>
                <a:latin typeface="typonine sans pro"/>
              </a:rPr>
              <a:t>6</a:t>
            </a:r>
          </a:p>
          <a:p>
            <a:r>
              <a:rPr lang="en-IN" sz="1800" b="0" i="0" dirty="0">
                <a:solidFill>
                  <a:schemeClr val="accent2"/>
                </a:solidFill>
                <a:effectLst/>
                <a:latin typeface="typonine sans pro"/>
              </a:rPr>
              <a:t>Analog Input Pins</a:t>
            </a:r>
            <a:r>
              <a:rPr lang="en-GB" sz="1800" b="0" i="0" dirty="0">
                <a:solidFill>
                  <a:schemeClr val="accent2"/>
                </a:solidFill>
                <a:effectLst/>
                <a:latin typeface="typonine sans pro"/>
              </a:rPr>
              <a:t>     </a:t>
            </a:r>
            <a:r>
              <a:rPr lang="en-GB" sz="1800" b="0" i="0" dirty="0">
                <a:solidFill>
                  <a:srgbClr val="434F54"/>
                </a:solidFill>
                <a:effectLst/>
                <a:latin typeface="typonine sans pro"/>
              </a:rPr>
              <a:t>		</a:t>
            </a:r>
            <a:r>
              <a:rPr lang="en-GB" sz="1800" b="0" i="0" dirty="0">
                <a:solidFill>
                  <a:srgbClr val="0070C0"/>
                </a:solidFill>
                <a:effectLst/>
                <a:latin typeface="typonine sans pro"/>
              </a:rPr>
              <a:t>6</a:t>
            </a:r>
          </a:p>
          <a:p>
            <a:r>
              <a:rPr lang="it-IT" sz="1800" b="0" i="0" dirty="0">
                <a:solidFill>
                  <a:schemeClr val="accent2"/>
                </a:solidFill>
                <a:effectLst/>
                <a:latin typeface="typonine sans pro"/>
              </a:rPr>
              <a:t>DC Current per I/O Pin</a:t>
            </a:r>
            <a:r>
              <a:rPr lang="en-GB" sz="1800" dirty="0">
                <a:solidFill>
                  <a:schemeClr val="accent2"/>
                </a:solidFill>
                <a:latin typeface="typonine sans pro"/>
              </a:rPr>
              <a:t> </a:t>
            </a:r>
            <a:r>
              <a:rPr lang="en-GB" sz="1800" dirty="0">
                <a:solidFill>
                  <a:srgbClr val="434F54"/>
                </a:solidFill>
                <a:latin typeface="typonine sans pro"/>
              </a:rPr>
              <a:t>		</a:t>
            </a:r>
            <a:r>
              <a:rPr lang="en-IN" sz="1800" b="0" i="0" dirty="0">
                <a:solidFill>
                  <a:srgbClr val="0070C0"/>
                </a:solidFill>
                <a:effectLst/>
                <a:latin typeface="typonine sans pro"/>
              </a:rPr>
              <a:t>20 mA</a:t>
            </a:r>
          </a:p>
          <a:p>
            <a:r>
              <a:rPr lang="en-IN" sz="1800" b="0" i="0" dirty="0">
                <a:solidFill>
                  <a:schemeClr val="accent2"/>
                </a:solidFill>
                <a:effectLst/>
                <a:latin typeface="typonine sans pro"/>
              </a:rPr>
              <a:t>DC Current for 3.3V Pin</a:t>
            </a:r>
            <a:r>
              <a:rPr lang="en-IN" sz="1800" b="0" i="0" dirty="0">
                <a:solidFill>
                  <a:srgbClr val="434F54"/>
                </a:solidFill>
                <a:effectLst/>
                <a:latin typeface="typonine sans pro"/>
              </a:rPr>
              <a:t>		</a:t>
            </a:r>
            <a:r>
              <a:rPr lang="en-IN" sz="1800" dirty="0">
                <a:solidFill>
                  <a:srgbClr val="434F54"/>
                </a:solidFill>
                <a:latin typeface="typonine sans pro"/>
              </a:rPr>
              <a:t> </a:t>
            </a:r>
            <a:r>
              <a:rPr lang="en-IN" sz="1800" b="0" i="0" dirty="0">
                <a:solidFill>
                  <a:srgbClr val="0070C0"/>
                </a:solidFill>
                <a:effectLst/>
                <a:latin typeface="typonine sans pro"/>
              </a:rPr>
              <a:t>50 mA</a:t>
            </a:r>
          </a:p>
          <a:p>
            <a:r>
              <a:rPr lang="en-IN" sz="1800" b="0" i="0" dirty="0">
                <a:solidFill>
                  <a:schemeClr val="accent2"/>
                </a:solidFill>
                <a:effectLst/>
                <a:latin typeface="typonine sans pro"/>
              </a:rPr>
              <a:t>Flash Memory</a:t>
            </a:r>
            <a:r>
              <a:rPr lang="en-IN" sz="1800" dirty="0">
                <a:solidFill>
                  <a:schemeClr val="accent2"/>
                </a:solidFill>
                <a:latin typeface="typonine sans pro"/>
              </a:rPr>
              <a:t> </a:t>
            </a:r>
            <a:r>
              <a:rPr lang="en-IN" sz="1800" dirty="0">
                <a:solidFill>
                  <a:srgbClr val="434F54"/>
                </a:solidFill>
                <a:latin typeface="typonine sans pro"/>
              </a:rPr>
              <a:t>			</a:t>
            </a:r>
            <a:r>
              <a:rPr lang="en-GB" sz="1800" b="0" i="0" dirty="0">
                <a:solidFill>
                  <a:srgbClr val="0070C0"/>
                </a:solidFill>
                <a:effectLst/>
                <a:latin typeface="typonine sans pro"/>
              </a:rPr>
              <a:t>32 KB (ATmega328P) of which 0.5 KB used by bootloader </a:t>
            </a:r>
          </a:p>
          <a:p>
            <a:r>
              <a:rPr lang="en-IN" sz="1800" b="0" i="0" dirty="0">
                <a:solidFill>
                  <a:schemeClr val="accent2"/>
                </a:solidFill>
                <a:effectLst/>
                <a:latin typeface="typonine sans pro"/>
              </a:rPr>
              <a:t>SRAM </a:t>
            </a:r>
            <a:r>
              <a:rPr lang="en-IN" sz="1800" b="0" i="0" dirty="0">
                <a:solidFill>
                  <a:srgbClr val="434F54"/>
                </a:solidFill>
                <a:effectLst/>
                <a:latin typeface="typonine sans pro"/>
              </a:rPr>
              <a:t>     			</a:t>
            </a:r>
            <a:r>
              <a:rPr lang="en-IN" sz="1800" b="0" i="0" dirty="0">
                <a:solidFill>
                  <a:srgbClr val="0070C0"/>
                </a:solidFill>
                <a:effectLst/>
                <a:latin typeface="typonine sans pro"/>
              </a:rPr>
              <a:t>2 KB (ATmega328P)</a:t>
            </a:r>
          </a:p>
          <a:p>
            <a:r>
              <a:rPr lang="en-IN" sz="1800" b="0" i="0" dirty="0">
                <a:solidFill>
                  <a:schemeClr val="accent2"/>
                </a:solidFill>
                <a:effectLst/>
                <a:latin typeface="typonine sans pro"/>
              </a:rPr>
              <a:t>EEPROM</a:t>
            </a:r>
            <a:r>
              <a:rPr lang="en-IN" sz="1800" dirty="0">
                <a:solidFill>
                  <a:schemeClr val="accent2"/>
                </a:solidFill>
                <a:latin typeface="typonine sans pro"/>
              </a:rPr>
              <a:t> </a:t>
            </a:r>
            <a:r>
              <a:rPr lang="en-IN" sz="1800" dirty="0">
                <a:solidFill>
                  <a:srgbClr val="434F54"/>
                </a:solidFill>
                <a:latin typeface="typonine sans pro"/>
              </a:rPr>
              <a:t>			</a:t>
            </a:r>
            <a:r>
              <a:rPr lang="en-IN" sz="1800" b="0" i="0" dirty="0">
                <a:solidFill>
                  <a:srgbClr val="0070C0"/>
                </a:solidFill>
                <a:effectLst/>
                <a:latin typeface="typonine sans pro"/>
              </a:rPr>
              <a:t>1 KB (ATmega328P)</a:t>
            </a:r>
          </a:p>
          <a:p>
            <a:r>
              <a:rPr lang="en-IN" sz="1800" b="0" i="0" dirty="0">
                <a:solidFill>
                  <a:schemeClr val="accent2"/>
                </a:solidFill>
                <a:effectLst/>
                <a:latin typeface="typonine sans pro"/>
              </a:rPr>
              <a:t>Clock Speed</a:t>
            </a:r>
            <a:r>
              <a:rPr lang="en-IN" sz="1800" dirty="0">
                <a:solidFill>
                  <a:schemeClr val="accent2"/>
                </a:solidFill>
                <a:latin typeface="typonine sans pro"/>
              </a:rPr>
              <a:t> </a:t>
            </a:r>
            <a:r>
              <a:rPr lang="en-IN" sz="1800" dirty="0">
                <a:solidFill>
                  <a:srgbClr val="434F54"/>
                </a:solidFill>
                <a:latin typeface="typonine sans pro"/>
              </a:rPr>
              <a:t>			</a:t>
            </a:r>
            <a:r>
              <a:rPr lang="en-IN" sz="1800" b="0" i="0" dirty="0">
                <a:solidFill>
                  <a:srgbClr val="0070C0"/>
                </a:solidFill>
                <a:effectLst/>
                <a:latin typeface="typonine sans pro"/>
              </a:rPr>
              <a:t>16 MHz</a:t>
            </a:r>
          </a:p>
          <a:p>
            <a:r>
              <a:rPr lang="en-IN" sz="1800" b="0" i="0" dirty="0">
                <a:solidFill>
                  <a:schemeClr val="accent2"/>
                </a:solidFill>
                <a:effectLst/>
                <a:latin typeface="typonine sans pro"/>
              </a:rPr>
              <a:t>LED_BUILTIN</a:t>
            </a:r>
            <a:r>
              <a:rPr lang="en-IN" sz="1800" dirty="0">
                <a:solidFill>
                  <a:schemeClr val="accent2"/>
                </a:solidFill>
                <a:latin typeface="typonine sans pro"/>
              </a:rPr>
              <a:t>   </a:t>
            </a:r>
            <a:r>
              <a:rPr lang="en-IN" sz="1800" dirty="0">
                <a:solidFill>
                  <a:srgbClr val="434F54"/>
                </a:solidFill>
                <a:latin typeface="typonine sans pro"/>
              </a:rPr>
              <a:t>			</a:t>
            </a:r>
            <a:r>
              <a:rPr lang="en-IN" sz="1800" dirty="0">
                <a:solidFill>
                  <a:srgbClr val="0070C0"/>
                </a:solidFill>
                <a:latin typeface="typonine sans pro"/>
              </a:rPr>
              <a:t>13</a:t>
            </a:r>
          </a:p>
          <a:p>
            <a:r>
              <a:rPr lang="en-IN" sz="1800" b="0" i="0" dirty="0">
                <a:solidFill>
                  <a:schemeClr val="accent2"/>
                </a:solidFill>
                <a:effectLst/>
                <a:latin typeface="typonine sans pro"/>
              </a:rPr>
              <a:t>Weight</a:t>
            </a:r>
            <a:r>
              <a:rPr lang="en-IN" sz="1800" dirty="0">
                <a:solidFill>
                  <a:schemeClr val="accent2"/>
                </a:solidFill>
                <a:latin typeface="typonine sans pro"/>
              </a:rPr>
              <a:t> </a:t>
            </a:r>
            <a:r>
              <a:rPr lang="en-IN" sz="1800" dirty="0">
                <a:solidFill>
                  <a:srgbClr val="434F54"/>
                </a:solidFill>
                <a:latin typeface="typonine sans pro"/>
              </a:rPr>
              <a:t>   			</a:t>
            </a:r>
            <a:r>
              <a:rPr lang="en-IN" sz="1800" dirty="0">
                <a:solidFill>
                  <a:srgbClr val="0070C0"/>
                </a:solidFill>
                <a:latin typeface="typonine sans pro"/>
              </a:rPr>
              <a:t>25 g</a:t>
            </a:r>
            <a:endParaRPr lang="en-IN" sz="1800" b="0" i="0" dirty="0">
              <a:solidFill>
                <a:srgbClr val="0070C0"/>
              </a:solidFill>
              <a:effectLst/>
              <a:latin typeface="typonine sans pro"/>
            </a:endParaRPr>
          </a:p>
          <a:p>
            <a:endParaRPr lang="en-IN" sz="1800" dirty="0"/>
          </a:p>
        </p:txBody>
      </p:sp>
    </p:spTree>
    <p:extLst>
      <p:ext uri="{BB962C8B-B14F-4D97-AF65-F5344CB8AC3E}">
        <p14:creationId xmlns:p14="http://schemas.microsoft.com/office/powerpoint/2010/main" val="415214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3" end="13"/>
                                            </p:txEl>
                                          </p:spTgt>
                                        </p:tgtEl>
                                        <p:attrNameLst>
                                          <p:attrName>style.visibility</p:attrName>
                                        </p:attrNameLst>
                                      </p:cBhvr>
                                      <p:to>
                                        <p:strVal val="visible"/>
                                      </p:to>
                                    </p:set>
                                    <p:anim calcmode="lin" valueType="num">
                                      <p:cBhvr additive="base">
                                        <p:cTn id="9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4" end="14"/>
                                            </p:txEl>
                                          </p:spTgt>
                                        </p:tgtEl>
                                        <p:attrNameLst>
                                          <p:attrName>style.visibility</p:attrName>
                                        </p:attrNameLst>
                                      </p:cBhvr>
                                      <p:to>
                                        <p:strVal val="visible"/>
                                      </p:to>
                                    </p:set>
                                    <p:anim calcmode="lin" valueType="num">
                                      <p:cBhvr additive="base">
                                        <p:cTn id="9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2FC1-2E6B-4BE1-9721-65B8F278A495}"/>
              </a:ext>
            </a:extLst>
          </p:cNvPr>
          <p:cNvSpPr>
            <a:spLocks noGrp="1"/>
          </p:cNvSpPr>
          <p:nvPr>
            <p:ph type="title"/>
          </p:nvPr>
        </p:nvSpPr>
        <p:spPr>
          <a:xfrm>
            <a:off x="177800" y="40005"/>
            <a:ext cx="10515600" cy="1026795"/>
          </a:xfrm>
        </p:spPr>
        <p:txBody>
          <a:bodyPr/>
          <a:lstStyle/>
          <a:p>
            <a:r>
              <a:rPr lang="en-GB" b="1" dirty="0">
                <a:solidFill>
                  <a:schemeClr val="accent2"/>
                </a:solidFill>
              </a:rPr>
              <a:t>Pin Out:</a:t>
            </a:r>
            <a:endParaRPr lang="en-IN" b="1" dirty="0">
              <a:solidFill>
                <a:schemeClr val="accent2"/>
              </a:solidFill>
            </a:endParaRPr>
          </a:p>
        </p:txBody>
      </p:sp>
      <p:pic>
        <p:nvPicPr>
          <p:cNvPr id="10" name="Content Placeholder 9">
            <a:extLst>
              <a:ext uri="{FF2B5EF4-FFF2-40B4-BE49-F238E27FC236}">
                <a16:creationId xmlns:a16="http://schemas.microsoft.com/office/drawing/2014/main" id="{052593F4-0F1C-4751-947E-5E2BE1301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60" y="372745"/>
            <a:ext cx="7722183" cy="6353054"/>
          </a:xfrm>
        </p:spPr>
      </p:pic>
    </p:spTree>
    <p:extLst>
      <p:ext uri="{BB962C8B-B14F-4D97-AF65-F5344CB8AC3E}">
        <p14:creationId xmlns:p14="http://schemas.microsoft.com/office/powerpoint/2010/main" val="399979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5278-2C22-4969-84FE-4C3C1A296386}"/>
              </a:ext>
            </a:extLst>
          </p:cNvPr>
          <p:cNvSpPr>
            <a:spLocks noGrp="1"/>
          </p:cNvSpPr>
          <p:nvPr>
            <p:ph type="title"/>
          </p:nvPr>
        </p:nvSpPr>
        <p:spPr>
          <a:xfrm>
            <a:off x="279400" y="395605"/>
            <a:ext cx="10515600" cy="1325563"/>
          </a:xfrm>
        </p:spPr>
        <p:txBody>
          <a:bodyPr/>
          <a:lstStyle/>
          <a:p>
            <a:r>
              <a:rPr lang="en-GB" b="1" i="0" dirty="0">
                <a:solidFill>
                  <a:srgbClr val="E67E22"/>
                </a:solidFill>
                <a:effectLst/>
                <a:latin typeface="typoninesans regular 18"/>
              </a:rPr>
              <a:t>How do I use Arduino?</a:t>
            </a:r>
            <a:br>
              <a:rPr lang="en-GB" b="0" i="0" dirty="0">
                <a:solidFill>
                  <a:srgbClr val="E67E22"/>
                </a:solidFill>
                <a:effectLst/>
                <a:latin typeface="typoninesans regular 18"/>
              </a:rPr>
            </a:br>
            <a:endParaRPr lang="en-IN" dirty="0"/>
          </a:p>
        </p:txBody>
      </p:sp>
      <p:sp>
        <p:nvSpPr>
          <p:cNvPr id="3" name="Content Placeholder 2">
            <a:extLst>
              <a:ext uri="{FF2B5EF4-FFF2-40B4-BE49-F238E27FC236}">
                <a16:creationId xmlns:a16="http://schemas.microsoft.com/office/drawing/2014/main" id="{89BA1192-AE32-407C-9742-FC4434EF1372}"/>
              </a:ext>
            </a:extLst>
          </p:cNvPr>
          <p:cNvSpPr>
            <a:spLocks noGrp="1"/>
          </p:cNvSpPr>
          <p:nvPr>
            <p:ph idx="1"/>
          </p:nvPr>
        </p:nvSpPr>
        <p:spPr/>
        <p:txBody>
          <a:bodyPr>
            <a:normAutofit lnSpcReduction="10000"/>
          </a:bodyPr>
          <a:lstStyle/>
          <a:p>
            <a:r>
              <a:rPr lang="en-GB" sz="2400" b="0" i="0" dirty="0">
                <a:effectLst/>
                <a:latin typeface="Open Sans"/>
              </a:rPr>
              <a:t>BEFORE YOU START CONTROLLING YOU NEED TO SET UP THE SOFTWARE TO PROGRAM YOUR BOARD </a:t>
            </a:r>
          </a:p>
          <a:p>
            <a:pPr marL="0" indent="0">
              <a:buNone/>
            </a:pPr>
            <a:endParaRPr lang="en-GB" sz="2400" b="0" i="0" dirty="0">
              <a:effectLst/>
              <a:latin typeface="Open Sans"/>
            </a:endParaRPr>
          </a:p>
          <a:p>
            <a:r>
              <a:rPr lang="en-GB" sz="2400" b="1" i="0" dirty="0">
                <a:solidFill>
                  <a:schemeClr val="accent4">
                    <a:lumMod val="75000"/>
                  </a:schemeClr>
                </a:solidFill>
                <a:effectLst/>
                <a:latin typeface="Open Sans"/>
              </a:rPr>
              <a:t>The Arduino Software (IDE</a:t>
            </a:r>
            <a:r>
              <a:rPr lang="en-GB" sz="2400" b="0" i="0" dirty="0">
                <a:effectLst/>
                <a:latin typeface="Open Sans"/>
              </a:rPr>
              <a:t>) allows you to write programs and upload them to your board. In the</a:t>
            </a:r>
            <a:r>
              <a:rPr lang="en-GB" sz="2400" i="0" dirty="0">
                <a:effectLst/>
                <a:latin typeface="Open Sans"/>
              </a:rPr>
              <a:t> </a:t>
            </a:r>
            <a:r>
              <a:rPr lang="en-GB" sz="2400" dirty="0">
                <a:latin typeface="Open Sans"/>
              </a:rPr>
              <a:t>Arduino Software page</a:t>
            </a:r>
            <a:r>
              <a:rPr lang="en-GB" sz="2400" i="0" dirty="0">
                <a:effectLst/>
                <a:latin typeface="Open Sans"/>
              </a:rPr>
              <a:t> </a:t>
            </a:r>
            <a:r>
              <a:rPr lang="en-GB" sz="2400" b="0" i="0" dirty="0">
                <a:effectLst/>
                <a:latin typeface="Open Sans"/>
              </a:rPr>
              <a:t>you will find two options:</a:t>
            </a:r>
          </a:p>
          <a:p>
            <a:pPr marL="0" indent="0">
              <a:buNone/>
            </a:pPr>
            <a:endParaRPr lang="en-GB" sz="2400" dirty="0">
              <a:latin typeface="Open Sans"/>
            </a:endParaRPr>
          </a:p>
          <a:p>
            <a:pPr lvl="1">
              <a:buFont typeface="Wingdings" panose="05000000000000000000" pitchFamily="2" charset="2"/>
              <a:buChar char="ü"/>
            </a:pPr>
            <a:r>
              <a:rPr lang="en-GB" b="0" i="0" dirty="0">
                <a:effectLst/>
                <a:latin typeface="Open Sans"/>
              </a:rPr>
              <a:t> If you have a reliable Internet connection, you should use the </a:t>
            </a:r>
            <a:r>
              <a:rPr lang="en-GB" b="1" i="0" u="none" strike="noStrike" dirty="0">
                <a:solidFill>
                  <a:schemeClr val="accent4">
                    <a:lumMod val="75000"/>
                  </a:schemeClr>
                </a:solidFill>
                <a:effectLst/>
                <a:latin typeface="Open Sans"/>
                <a:hlinkClick r:id="rId2">
                  <a:extLst>
                    <a:ext uri="{A12FA001-AC4F-418D-AE19-62706E023703}">
                      <ahyp:hlinkClr xmlns:ahyp="http://schemas.microsoft.com/office/drawing/2018/hyperlinkcolor" val="tx"/>
                    </a:ext>
                  </a:extLst>
                </a:hlinkClick>
              </a:rPr>
              <a:t>online IDE</a:t>
            </a:r>
            <a:r>
              <a:rPr lang="en-GB" b="1" i="0" dirty="0">
                <a:solidFill>
                  <a:schemeClr val="accent4">
                    <a:lumMod val="75000"/>
                  </a:schemeClr>
                </a:solidFill>
                <a:effectLst/>
                <a:latin typeface="Open Sans"/>
              </a:rPr>
              <a:t> </a:t>
            </a:r>
            <a:r>
              <a:rPr lang="en-GB" b="0" i="0" dirty="0">
                <a:effectLst/>
                <a:latin typeface="Open Sans"/>
              </a:rPr>
              <a:t>(Arduino Web Editor). It will allow you to save your sketches in the cloud</a:t>
            </a:r>
          </a:p>
          <a:p>
            <a:pPr lvl="1">
              <a:buFont typeface="Wingdings" panose="05000000000000000000" pitchFamily="2" charset="2"/>
              <a:buChar char="ü"/>
            </a:pPr>
            <a:r>
              <a:rPr lang="en-GB" b="0" i="0" dirty="0">
                <a:effectLst/>
                <a:latin typeface="Open Sans"/>
              </a:rPr>
              <a:t> If you would rather work offline, you should use the latest version of the </a:t>
            </a:r>
            <a:r>
              <a:rPr lang="en-GB" b="1" i="0" u="none" strike="noStrike" dirty="0">
                <a:solidFill>
                  <a:schemeClr val="accent4">
                    <a:lumMod val="75000"/>
                  </a:schemeClr>
                </a:solidFill>
                <a:effectLst/>
                <a:latin typeface="Open Sans"/>
                <a:hlinkClick r:id="rId3">
                  <a:extLst>
                    <a:ext uri="{A12FA001-AC4F-418D-AE19-62706E023703}">
                      <ahyp:hlinkClr xmlns:ahyp="http://schemas.microsoft.com/office/drawing/2018/hyperlinkcolor" val="tx"/>
                    </a:ext>
                  </a:extLst>
                </a:hlinkClick>
              </a:rPr>
              <a:t>desktop IDE</a:t>
            </a:r>
            <a:r>
              <a:rPr lang="en-GB" b="1" i="0" dirty="0">
                <a:solidFill>
                  <a:schemeClr val="accent4">
                    <a:lumMod val="75000"/>
                  </a:schemeClr>
                </a:solidFill>
                <a:effectLst/>
                <a:latin typeface="Open Sans"/>
              </a:rPr>
              <a:t>.</a:t>
            </a:r>
            <a:endParaRPr lang="en-IN" b="1" dirty="0">
              <a:solidFill>
                <a:schemeClr val="accent4">
                  <a:lumMod val="75000"/>
                </a:schemeClr>
              </a:solidFill>
            </a:endParaRPr>
          </a:p>
        </p:txBody>
      </p:sp>
    </p:spTree>
    <p:extLst>
      <p:ext uri="{BB962C8B-B14F-4D97-AF65-F5344CB8AC3E}">
        <p14:creationId xmlns:p14="http://schemas.microsoft.com/office/powerpoint/2010/main" val="112513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4B4F-1D1C-42EA-9DF5-3AB6F9E5D459}"/>
              </a:ext>
            </a:extLst>
          </p:cNvPr>
          <p:cNvSpPr>
            <a:spLocks noGrp="1"/>
          </p:cNvSpPr>
          <p:nvPr>
            <p:ph type="title"/>
          </p:nvPr>
        </p:nvSpPr>
        <p:spPr>
          <a:xfrm>
            <a:off x="838200" y="365125"/>
            <a:ext cx="10515600" cy="5283835"/>
          </a:xfrm>
        </p:spPr>
        <p:txBody>
          <a:bodyPr>
            <a:normAutofit/>
          </a:bodyPr>
          <a:lstStyle/>
          <a:p>
            <a:pPr algn="ctr"/>
            <a:r>
              <a:rPr lang="en-GB" sz="4800" b="1" i="0" dirty="0">
                <a:solidFill>
                  <a:srgbClr val="E67E22"/>
                </a:solidFill>
                <a:effectLst/>
                <a:latin typeface="Open Sans"/>
              </a:rPr>
              <a:t>Install the Arduino Desktop IDE</a:t>
            </a:r>
            <a:endParaRPr lang="en-IN" sz="4800" dirty="0"/>
          </a:p>
        </p:txBody>
      </p:sp>
    </p:spTree>
    <p:extLst>
      <p:ext uri="{BB962C8B-B14F-4D97-AF65-F5344CB8AC3E}">
        <p14:creationId xmlns:p14="http://schemas.microsoft.com/office/powerpoint/2010/main" val="25896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DA036B-2F91-4A0B-AB66-303D8F63E519}"/>
              </a:ext>
            </a:extLst>
          </p:cNvPr>
          <p:cNvSpPr>
            <a:spLocks noGrp="1"/>
          </p:cNvSpPr>
          <p:nvPr>
            <p:ph idx="1"/>
          </p:nvPr>
        </p:nvSpPr>
        <p:spPr>
          <a:xfrm>
            <a:off x="838200" y="812800"/>
            <a:ext cx="10515600" cy="5364163"/>
          </a:xfrm>
        </p:spPr>
        <p:txBody>
          <a:bodyPr/>
          <a:lstStyle/>
          <a:p>
            <a:pPr marL="0" indent="0" algn="l">
              <a:buNone/>
            </a:pPr>
            <a:r>
              <a:rPr lang="en-GB" b="0" i="0" dirty="0">
                <a:solidFill>
                  <a:srgbClr val="000000"/>
                </a:solidFill>
                <a:effectLst/>
                <a:latin typeface="Open Sans"/>
              </a:rPr>
              <a:t> </a:t>
            </a:r>
            <a:r>
              <a:rPr lang="en-GB" b="1" i="0" dirty="0">
                <a:solidFill>
                  <a:schemeClr val="accent2">
                    <a:lumMod val="75000"/>
                  </a:schemeClr>
                </a:solidFill>
                <a:effectLst/>
                <a:latin typeface="Open Sans"/>
              </a:rPr>
              <a:t>accordingly to your operating system.</a:t>
            </a:r>
          </a:p>
          <a:p>
            <a:pPr marL="0" indent="0" algn="l">
              <a:buNone/>
            </a:pPr>
            <a:endParaRPr lang="en-GB" b="0" i="0" dirty="0">
              <a:solidFill>
                <a:srgbClr val="000000"/>
              </a:solidFill>
              <a:effectLst/>
              <a:latin typeface="Open Sans"/>
            </a:endParaRPr>
          </a:p>
          <a:p>
            <a:pPr algn="l">
              <a:buFont typeface="Arial" panose="020B0604020202020204" pitchFamily="34" charset="0"/>
              <a:buChar char="•"/>
            </a:pPr>
            <a:r>
              <a:rPr lang="en-GB" b="0" i="0" strike="noStrike" dirty="0">
                <a:effectLst/>
                <a:latin typeface="Open Sans"/>
                <a:hlinkClick r:id="rId2">
                  <a:extLst>
                    <a:ext uri="{A12FA001-AC4F-418D-AE19-62706E023703}">
                      <ahyp:hlinkClr xmlns:ahyp="http://schemas.microsoft.com/office/drawing/2018/hyperlinkcolor" val="tx"/>
                    </a:ext>
                  </a:extLst>
                </a:hlinkClick>
              </a:rPr>
              <a:t>Windows</a:t>
            </a:r>
            <a:r>
              <a:rPr lang="en-GB" b="0" i="0" strike="noStrike" dirty="0">
                <a:effectLst/>
                <a:latin typeface="Open Sans"/>
              </a:rPr>
              <a:t> </a:t>
            </a:r>
            <a:endParaRPr lang="en-GB" b="0" i="0" dirty="0">
              <a:effectLst/>
              <a:latin typeface="Open Sans"/>
            </a:endParaRPr>
          </a:p>
          <a:p>
            <a:pPr algn="l">
              <a:buFont typeface="Arial" panose="020B0604020202020204" pitchFamily="34" charset="0"/>
              <a:buChar char="•"/>
            </a:pPr>
            <a:r>
              <a:rPr lang="en-GB" b="0" i="0" u="none" strike="noStrike" dirty="0">
                <a:effectLst/>
                <a:latin typeface="Open Sans"/>
                <a:hlinkClick r:id="rId3">
                  <a:extLst>
                    <a:ext uri="{A12FA001-AC4F-418D-AE19-62706E023703}">
                      <ahyp:hlinkClr xmlns:ahyp="http://schemas.microsoft.com/office/drawing/2018/hyperlinkcolor" val="tx"/>
                    </a:ext>
                  </a:extLst>
                </a:hlinkClick>
              </a:rPr>
              <a:t>Mac OS X</a:t>
            </a:r>
            <a:endParaRPr lang="en-GB" b="0" i="0" dirty="0">
              <a:effectLst/>
              <a:latin typeface="Open Sans"/>
            </a:endParaRPr>
          </a:p>
          <a:p>
            <a:pPr algn="l">
              <a:buFont typeface="Arial" panose="020B0604020202020204" pitchFamily="34" charset="0"/>
              <a:buChar char="•"/>
            </a:pPr>
            <a:r>
              <a:rPr lang="en-GB" b="0" i="0" u="none" strike="noStrike" dirty="0">
                <a:effectLst/>
                <a:latin typeface="Open Sans"/>
                <a:hlinkClick r:id="rId4">
                  <a:extLst>
                    <a:ext uri="{A12FA001-AC4F-418D-AE19-62706E023703}">
                      <ahyp:hlinkClr xmlns:ahyp="http://schemas.microsoft.com/office/drawing/2018/hyperlinkcolor" val="tx"/>
                    </a:ext>
                  </a:extLst>
                </a:hlinkClick>
              </a:rPr>
              <a:t>Linux</a:t>
            </a:r>
            <a:endParaRPr lang="en-GB" b="0" i="0" dirty="0">
              <a:effectLst/>
              <a:latin typeface="Open Sans"/>
            </a:endParaRPr>
          </a:p>
          <a:p>
            <a:pPr algn="l">
              <a:buFont typeface="Arial" panose="020B0604020202020204" pitchFamily="34" charset="0"/>
              <a:buChar char="•"/>
            </a:pPr>
            <a:r>
              <a:rPr lang="en-GB" b="0" i="0" u="none" strike="noStrike" dirty="0">
                <a:effectLst/>
                <a:latin typeface="Open Sans"/>
                <a:hlinkClick r:id="rId5">
                  <a:extLst>
                    <a:ext uri="{A12FA001-AC4F-418D-AE19-62706E023703}">
                      <ahyp:hlinkClr xmlns:ahyp="http://schemas.microsoft.com/office/drawing/2018/hyperlinkcolor" val="tx"/>
                    </a:ext>
                  </a:extLst>
                </a:hlinkClick>
              </a:rPr>
              <a:t>Portable IDE</a:t>
            </a:r>
            <a:r>
              <a:rPr lang="en-GB" b="0" i="0" dirty="0">
                <a:effectLst/>
                <a:latin typeface="Open Sans"/>
              </a:rPr>
              <a:t> (Windows and Linux)</a:t>
            </a:r>
          </a:p>
          <a:p>
            <a:pPr algn="l">
              <a:buFont typeface="Arial" panose="020B0604020202020204" pitchFamily="34" charset="0"/>
              <a:buChar char="•"/>
            </a:pPr>
            <a:r>
              <a:rPr lang="en-GB" b="0" i="0" dirty="0">
                <a:effectLst/>
                <a:latin typeface="Open Sans"/>
              </a:rPr>
              <a:t>ChromeOS (Arduino Create Chrome App) for </a:t>
            </a:r>
            <a:r>
              <a:rPr lang="en-GB" b="0" i="0" u="none" strike="noStrike" dirty="0">
                <a:effectLst/>
                <a:latin typeface="Open Sans"/>
                <a:hlinkClick r:id="rId6">
                  <a:extLst>
                    <a:ext uri="{A12FA001-AC4F-418D-AE19-62706E023703}">
                      <ahyp:hlinkClr xmlns:ahyp="http://schemas.microsoft.com/office/drawing/2018/hyperlinkcolor" val="tx"/>
                    </a:ext>
                  </a:extLst>
                </a:hlinkClick>
              </a:rPr>
              <a:t>Individuals</a:t>
            </a:r>
            <a:r>
              <a:rPr lang="en-GB" b="0" i="0" dirty="0">
                <a:effectLst/>
                <a:latin typeface="Open Sans"/>
              </a:rPr>
              <a:t> and for </a:t>
            </a:r>
            <a:r>
              <a:rPr lang="en-GB" b="0" i="0" u="none" strike="noStrike" dirty="0">
                <a:effectLst/>
                <a:latin typeface="Open Sans"/>
                <a:hlinkClick r:id="rId7">
                  <a:extLst>
                    <a:ext uri="{A12FA001-AC4F-418D-AE19-62706E023703}">
                      <ahyp:hlinkClr xmlns:ahyp="http://schemas.microsoft.com/office/drawing/2018/hyperlinkcolor" val="tx"/>
                    </a:ext>
                  </a:extLst>
                </a:hlinkClick>
              </a:rPr>
              <a:t>Education</a:t>
            </a:r>
            <a:endParaRPr lang="en-GB" b="0" i="0" dirty="0">
              <a:effectLst/>
              <a:latin typeface="Open Sans"/>
            </a:endParaRPr>
          </a:p>
          <a:p>
            <a:endParaRPr lang="en-IN" dirty="0"/>
          </a:p>
        </p:txBody>
      </p:sp>
    </p:spTree>
    <p:extLst>
      <p:ext uri="{BB962C8B-B14F-4D97-AF65-F5344CB8AC3E}">
        <p14:creationId xmlns:p14="http://schemas.microsoft.com/office/powerpoint/2010/main" val="124896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FC72-5CB7-493E-93BD-CCD5B94F6212}"/>
              </a:ext>
            </a:extLst>
          </p:cNvPr>
          <p:cNvSpPr>
            <a:spLocks noGrp="1"/>
          </p:cNvSpPr>
          <p:nvPr>
            <p:ph type="title"/>
          </p:nvPr>
        </p:nvSpPr>
        <p:spPr>
          <a:xfrm>
            <a:off x="304800" y="365125"/>
            <a:ext cx="11318240" cy="1325563"/>
          </a:xfrm>
        </p:spPr>
        <p:txBody>
          <a:bodyPr>
            <a:noAutofit/>
          </a:bodyPr>
          <a:lstStyle/>
          <a:p>
            <a:r>
              <a:rPr lang="en-GB" sz="3600" b="1" i="0" dirty="0">
                <a:solidFill>
                  <a:schemeClr val="accent2"/>
                </a:solidFill>
                <a:effectLst/>
                <a:latin typeface="Open Sans"/>
              </a:rPr>
              <a:t>Install the Arduino Software (IDE) on Windows PCs</a:t>
            </a:r>
            <a:br>
              <a:rPr lang="en-GB" sz="3600" b="1" i="0" dirty="0">
                <a:solidFill>
                  <a:schemeClr val="accent2"/>
                </a:solidFill>
                <a:effectLst/>
                <a:latin typeface="Open Sans"/>
              </a:rPr>
            </a:br>
            <a:endParaRPr lang="en-IN" sz="3600" b="1" dirty="0">
              <a:solidFill>
                <a:schemeClr val="accent2"/>
              </a:solidFill>
            </a:endParaRPr>
          </a:p>
        </p:txBody>
      </p:sp>
      <p:sp>
        <p:nvSpPr>
          <p:cNvPr id="3" name="Content Placeholder 2">
            <a:extLst>
              <a:ext uri="{FF2B5EF4-FFF2-40B4-BE49-F238E27FC236}">
                <a16:creationId xmlns:a16="http://schemas.microsoft.com/office/drawing/2014/main" id="{11F9B9B4-1A6E-4BD6-998F-9D3D68128BB5}"/>
              </a:ext>
            </a:extLst>
          </p:cNvPr>
          <p:cNvSpPr>
            <a:spLocks noGrp="1"/>
          </p:cNvSpPr>
          <p:nvPr>
            <p:ph idx="1"/>
          </p:nvPr>
        </p:nvSpPr>
        <p:spPr/>
        <p:txBody>
          <a:bodyPr/>
          <a:lstStyle/>
          <a:p>
            <a:r>
              <a:rPr lang="en-GB" b="0" i="0" dirty="0">
                <a:solidFill>
                  <a:srgbClr val="000000"/>
                </a:solidFill>
                <a:effectLst/>
                <a:latin typeface="Open Sans"/>
              </a:rPr>
              <a:t>Get the latest version from the </a:t>
            </a:r>
            <a:r>
              <a:rPr lang="en-GB" dirty="0">
                <a:solidFill>
                  <a:schemeClr val="accent2"/>
                </a:solidFill>
                <a:latin typeface="Open Sans"/>
              </a:rPr>
              <a:t>Arduino.cc </a:t>
            </a:r>
            <a:r>
              <a:rPr lang="en-GB" dirty="0">
                <a:latin typeface="Open Sans"/>
              </a:rPr>
              <a:t>web site</a:t>
            </a:r>
          </a:p>
          <a:p>
            <a:endParaRPr lang="en-IN" dirty="0"/>
          </a:p>
        </p:txBody>
      </p:sp>
      <p:pic>
        <p:nvPicPr>
          <p:cNvPr id="5" name="Picture 4">
            <a:extLst>
              <a:ext uri="{FF2B5EF4-FFF2-40B4-BE49-F238E27FC236}">
                <a16:creationId xmlns:a16="http://schemas.microsoft.com/office/drawing/2014/main" id="{054E9B8E-8EF8-4907-83D5-44492DC1F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9" y="2390266"/>
            <a:ext cx="8325161" cy="3751137"/>
          </a:xfrm>
          <a:prstGeom prst="rect">
            <a:avLst/>
          </a:prstGeom>
        </p:spPr>
      </p:pic>
    </p:spTree>
    <p:extLst>
      <p:ext uri="{BB962C8B-B14F-4D97-AF65-F5344CB8AC3E}">
        <p14:creationId xmlns:p14="http://schemas.microsoft.com/office/powerpoint/2010/main" val="41410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DF82-28FA-498F-A144-6128ACA4C1B1}"/>
              </a:ext>
            </a:extLst>
          </p:cNvPr>
          <p:cNvSpPr>
            <a:spLocks noGrp="1"/>
          </p:cNvSpPr>
          <p:nvPr>
            <p:ph type="title"/>
          </p:nvPr>
        </p:nvSpPr>
        <p:spPr/>
        <p:txBody>
          <a:bodyPr>
            <a:normAutofit/>
          </a:bodyPr>
          <a:lstStyle/>
          <a:p>
            <a:pPr marL="457200" indent="-457200">
              <a:buFont typeface="Arial" panose="020B0604020202020204" pitchFamily="34" charset="0"/>
              <a:buChar char="•"/>
            </a:pPr>
            <a:r>
              <a:rPr lang="en-GB" sz="3600" b="1" dirty="0">
                <a:solidFill>
                  <a:schemeClr val="accent2">
                    <a:lumMod val="75000"/>
                  </a:schemeClr>
                </a:solidFill>
              </a:rPr>
              <a:t>Select on software option </a:t>
            </a:r>
            <a:endParaRPr lang="en-IN" sz="3600" b="1" dirty="0">
              <a:solidFill>
                <a:schemeClr val="accent2">
                  <a:lumMod val="75000"/>
                </a:schemeClr>
              </a:solidFill>
            </a:endParaRPr>
          </a:p>
        </p:txBody>
      </p:sp>
      <p:pic>
        <p:nvPicPr>
          <p:cNvPr id="5" name="Content Placeholder 4">
            <a:extLst>
              <a:ext uri="{FF2B5EF4-FFF2-40B4-BE49-F238E27FC236}">
                <a16:creationId xmlns:a16="http://schemas.microsoft.com/office/drawing/2014/main" id="{4B07CA52-A9E5-499C-A73D-9A7340779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242" y="1690688"/>
            <a:ext cx="9454636" cy="4351338"/>
          </a:xfrm>
        </p:spPr>
      </p:pic>
    </p:spTree>
    <p:extLst>
      <p:ext uri="{BB962C8B-B14F-4D97-AF65-F5344CB8AC3E}">
        <p14:creationId xmlns:p14="http://schemas.microsoft.com/office/powerpoint/2010/main" val="277358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FDBC-41D7-44FC-A3B6-E8B8A02BD9A2}"/>
              </a:ext>
            </a:extLst>
          </p:cNvPr>
          <p:cNvSpPr>
            <a:spLocks noGrp="1"/>
          </p:cNvSpPr>
          <p:nvPr>
            <p:ph type="title"/>
          </p:nvPr>
        </p:nvSpPr>
        <p:spPr/>
        <p:txBody>
          <a:bodyPr>
            <a:normAutofit/>
          </a:bodyPr>
          <a:lstStyle/>
          <a:p>
            <a:pPr marL="571500" indent="-571500">
              <a:buFont typeface="Arial" panose="020B0604020202020204" pitchFamily="34" charset="0"/>
              <a:buChar char="•"/>
            </a:pPr>
            <a:r>
              <a:rPr lang="en-GB" sz="3600" b="1" dirty="0"/>
              <a:t> </a:t>
            </a:r>
            <a:r>
              <a:rPr lang="en-GB" sz="3600" b="1" dirty="0">
                <a:solidFill>
                  <a:schemeClr val="accent2">
                    <a:lumMod val="75000"/>
                  </a:schemeClr>
                </a:solidFill>
              </a:rPr>
              <a:t>Select latest version of IDE and OS</a:t>
            </a:r>
            <a:endParaRPr lang="en-IN" sz="3600" b="1" dirty="0">
              <a:solidFill>
                <a:schemeClr val="accent2">
                  <a:lumMod val="75000"/>
                </a:schemeClr>
              </a:solidFill>
            </a:endParaRPr>
          </a:p>
        </p:txBody>
      </p:sp>
      <p:pic>
        <p:nvPicPr>
          <p:cNvPr id="5" name="Content Placeholder 4">
            <a:extLst>
              <a:ext uri="{FF2B5EF4-FFF2-40B4-BE49-F238E27FC236}">
                <a16:creationId xmlns:a16="http://schemas.microsoft.com/office/drawing/2014/main" id="{025A59D4-DE87-41C6-B13E-74C3B4742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871" y="1524682"/>
            <a:ext cx="9100018" cy="4343623"/>
          </a:xfrm>
        </p:spPr>
      </p:pic>
    </p:spTree>
    <p:extLst>
      <p:ext uri="{BB962C8B-B14F-4D97-AF65-F5344CB8AC3E}">
        <p14:creationId xmlns:p14="http://schemas.microsoft.com/office/powerpoint/2010/main" val="38842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C433-2AF3-4EDC-96E1-394D34AE5243}"/>
              </a:ext>
            </a:extLst>
          </p:cNvPr>
          <p:cNvSpPr>
            <a:spLocks noGrp="1"/>
          </p:cNvSpPr>
          <p:nvPr>
            <p:ph type="ctrTitle"/>
          </p:nvPr>
        </p:nvSpPr>
        <p:spPr>
          <a:xfrm>
            <a:off x="1524000" y="1869440"/>
            <a:ext cx="9144000" cy="2712720"/>
          </a:xfrm>
        </p:spPr>
        <p:txBody>
          <a:bodyPr/>
          <a:lstStyle/>
          <a:p>
            <a:r>
              <a:rPr lang="en-IN" sz="7200" b="1" i="0" dirty="0">
                <a:solidFill>
                  <a:srgbClr val="E67E22"/>
                </a:solidFill>
                <a:effectLst/>
                <a:latin typeface="typoninesans regular 18"/>
              </a:rPr>
              <a:t>What is Arduino?</a:t>
            </a:r>
            <a:br>
              <a:rPr lang="en-IN" b="0" i="0" dirty="0">
                <a:solidFill>
                  <a:srgbClr val="E67E22"/>
                </a:solidFill>
                <a:effectLst/>
                <a:latin typeface="typoninesans regular 18"/>
              </a:rPr>
            </a:br>
            <a:endParaRPr lang="en-IN" dirty="0"/>
          </a:p>
        </p:txBody>
      </p:sp>
      <p:pic>
        <p:nvPicPr>
          <p:cNvPr id="2054" name="Picture 6" descr="News - Angelwingsva - Question Mark Animation For Powerpoint Free -  1024x1024 PNG Download - PNGkit">
            <a:extLst>
              <a:ext uri="{FF2B5EF4-FFF2-40B4-BE49-F238E27FC236}">
                <a16:creationId xmlns:a16="http://schemas.microsoft.com/office/drawing/2014/main" id="{3535E374-B07A-49EE-A2FB-9FEE3FA3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440" y="3830638"/>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9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72D0-1812-4C7E-BC82-AFB063DDA266}"/>
              </a:ext>
            </a:extLst>
          </p:cNvPr>
          <p:cNvSpPr>
            <a:spLocks noGrp="1"/>
          </p:cNvSpPr>
          <p:nvPr>
            <p:ph type="title"/>
          </p:nvPr>
        </p:nvSpPr>
        <p:spPr>
          <a:xfrm>
            <a:off x="706120" y="217284"/>
            <a:ext cx="10515600" cy="1325563"/>
          </a:xfrm>
        </p:spPr>
        <p:txBody>
          <a:bodyPr>
            <a:normAutofit/>
          </a:bodyPr>
          <a:lstStyle/>
          <a:p>
            <a:pPr marL="457200" indent="-457200">
              <a:buFont typeface="Arial" panose="020B0604020202020204" pitchFamily="34" charset="0"/>
              <a:buChar char="•"/>
            </a:pPr>
            <a:r>
              <a:rPr lang="en-GB" sz="2800" b="1" i="0" dirty="0">
                <a:solidFill>
                  <a:schemeClr val="accent2">
                    <a:lumMod val="75000"/>
                  </a:schemeClr>
                </a:solidFill>
                <a:effectLst/>
                <a:latin typeface="Open Sans"/>
              </a:rPr>
              <a:t>When the download finishes, proceed with the installation</a:t>
            </a:r>
            <a:endParaRPr lang="en-IN" sz="2800" b="1" dirty="0">
              <a:solidFill>
                <a:schemeClr val="accent2">
                  <a:lumMod val="75000"/>
                </a:schemeClr>
              </a:solidFill>
            </a:endParaRPr>
          </a:p>
        </p:txBody>
      </p:sp>
      <p:pic>
        <p:nvPicPr>
          <p:cNvPr id="4098" name="Picture 2" descr="DRV Capture1">
            <a:extLst>
              <a:ext uri="{FF2B5EF4-FFF2-40B4-BE49-F238E27FC236}">
                <a16:creationId xmlns:a16="http://schemas.microsoft.com/office/drawing/2014/main" id="{4DD19D50-1AC6-4C6A-ABCC-E20066ABDB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3667" y="1690688"/>
            <a:ext cx="3241358" cy="2241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RV Capture2">
            <a:extLst>
              <a:ext uri="{FF2B5EF4-FFF2-40B4-BE49-F238E27FC236}">
                <a16:creationId xmlns:a16="http://schemas.microsoft.com/office/drawing/2014/main" id="{930107AF-7202-4AC2-9530-21DE5CA22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241" y="1663675"/>
            <a:ext cx="3241358" cy="23012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RV Capture3">
            <a:extLst>
              <a:ext uri="{FF2B5EF4-FFF2-40B4-BE49-F238E27FC236}">
                <a16:creationId xmlns:a16="http://schemas.microsoft.com/office/drawing/2014/main" id="{97B3A263-AA6A-43D7-87C0-F5ED2C127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1820" y="1646978"/>
            <a:ext cx="3344387" cy="234261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16171AE-8E54-45F6-8940-CC308A72EF9B}"/>
              </a:ext>
            </a:extLst>
          </p:cNvPr>
          <p:cNvSpPr txBox="1">
            <a:spLocks/>
          </p:cNvSpPr>
          <p:nvPr/>
        </p:nvSpPr>
        <p:spPr>
          <a:xfrm>
            <a:off x="838200" y="46523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GB" sz="2400" b="0" i="0" dirty="0">
                <a:solidFill>
                  <a:srgbClr val="000000"/>
                </a:solidFill>
                <a:effectLst/>
                <a:latin typeface="Open Sans"/>
              </a:rPr>
              <a:t>The process will extract and install all the required files to execute properly the Arduino Software (IDE)</a:t>
            </a:r>
            <a:endParaRPr lang="en-IN" sz="5400" b="1" dirty="0"/>
          </a:p>
        </p:txBody>
      </p:sp>
    </p:spTree>
    <p:extLst>
      <p:ext uri="{BB962C8B-B14F-4D97-AF65-F5344CB8AC3E}">
        <p14:creationId xmlns:p14="http://schemas.microsoft.com/office/powerpoint/2010/main" val="9371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 calcmode="lin" valueType="num">
                                      <p:cBhvr additive="base">
                                        <p:cTn id="25" dur="500" fill="hold"/>
                                        <p:tgtEl>
                                          <p:spTgt spid="4102"/>
                                        </p:tgtEl>
                                        <p:attrNameLst>
                                          <p:attrName>ppt_x</p:attrName>
                                        </p:attrNameLst>
                                      </p:cBhvr>
                                      <p:tavLst>
                                        <p:tav tm="0">
                                          <p:val>
                                            <p:strVal val="#ppt_x"/>
                                          </p:val>
                                        </p:tav>
                                        <p:tav tm="100000">
                                          <p:val>
                                            <p:strVal val="#ppt_x"/>
                                          </p:val>
                                        </p:tav>
                                      </p:tavLst>
                                    </p:anim>
                                    <p:anim calcmode="lin" valueType="num">
                                      <p:cBhvr additive="base">
                                        <p:cTn id="26"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7869-9838-4BE7-8E84-620DAA814C85}"/>
              </a:ext>
            </a:extLst>
          </p:cNvPr>
          <p:cNvSpPr>
            <a:spLocks noGrp="1"/>
          </p:cNvSpPr>
          <p:nvPr>
            <p:ph type="title"/>
          </p:nvPr>
        </p:nvSpPr>
        <p:spPr/>
        <p:txBody>
          <a:bodyPr/>
          <a:lstStyle/>
          <a:p>
            <a:r>
              <a:rPr lang="en-IN" b="1" i="0" dirty="0">
                <a:solidFill>
                  <a:schemeClr val="accent2">
                    <a:lumMod val="75000"/>
                  </a:schemeClr>
                </a:solidFill>
                <a:effectLst/>
                <a:latin typeface="Open Sans"/>
              </a:rPr>
              <a:t>Arduino Software (IDE)</a:t>
            </a:r>
            <a:br>
              <a:rPr lang="en-IN" b="0" i="0" dirty="0">
                <a:solidFill>
                  <a:srgbClr val="000000"/>
                </a:solidFill>
                <a:effectLst/>
                <a:latin typeface="Open Sans"/>
              </a:rPr>
            </a:br>
            <a:endParaRPr lang="en-IN" dirty="0"/>
          </a:p>
        </p:txBody>
      </p:sp>
      <p:pic>
        <p:nvPicPr>
          <p:cNvPr id="5" name="Content Placeholder 4">
            <a:extLst>
              <a:ext uri="{FF2B5EF4-FFF2-40B4-BE49-F238E27FC236}">
                <a16:creationId xmlns:a16="http://schemas.microsoft.com/office/drawing/2014/main" id="{562824D4-2972-4162-8D71-C38DB88614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560" y="1378584"/>
            <a:ext cx="9313905" cy="4797631"/>
          </a:xfrm>
        </p:spPr>
      </p:pic>
    </p:spTree>
    <p:extLst>
      <p:ext uri="{BB962C8B-B14F-4D97-AF65-F5344CB8AC3E}">
        <p14:creationId xmlns:p14="http://schemas.microsoft.com/office/powerpoint/2010/main" val="387599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1BB6B-E358-4D92-8F6B-9FC092DD9314}"/>
              </a:ext>
            </a:extLst>
          </p:cNvPr>
          <p:cNvSpPr>
            <a:spLocks noGrp="1"/>
          </p:cNvSpPr>
          <p:nvPr>
            <p:ph idx="1"/>
          </p:nvPr>
        </p:nvSpPr>
        <p:spPr>
          <a:xfrm>
            <a:off x="838200" y="731520"/>
            <a:ext cx="10515600" cy="5923280"/>
          </a:xfrm>
        </p:spPr>
        <p:txBody>
          <a:bodyPr>
            <a:normAutofit/>
          </a:bodyPr>
          <a:lstStyle/>
          <a:p>
            <a:r>
              <a:rPr lang="en-GB" sz="2400" b="0" i="0" dirty="0">
                <a:solidFill>
                  <a:srgbClr val="000000"/>
                </a:solidFill>
                <a:effectLst/>
                <a:latin typeface="Open Sans"/>
              </a:rPr>
              <a:t>The Arduino </a:t>
            </a:r>
            <a:r>
              <a:rPr lang="en-GB" sz="2400" b="1" i="0" dirty="0">
                <a:solidFill>
                  <a:schemeClr val="accent4">
                    <a:lumMod val="75000"/>
                  </a:schemeClr>
                </a:solidFill>
                <a:effectLst/>
                <a:latin typeface="Open Sans"/>
              </a:rPr>
              <a:t>Integrated Development Environment </a:t>
            </a:r>
            <a:r>
              <a:rPr lang="en-GB" sz="2400" b="0" i="0" dirty="0">
                <a:solidFill>
                  <a:srgbClr val="000000"/>
                </a:solidFill>
                <a:effectLst/>
                <a:latin typeface="Open Sans"/>
              </a:rPr>
              <a:t>- or </a:t>
            </a:r>
            <a:r>
              <a:rPr lang="en-GB" sz="2400" b="1" i="0" dirty="0">
                <a:solidFill>
                  <a:schemeClr val="accent4">
                    <a:lumMod val="75000"/>
                  </a:schemeClr>
                </a:solidFill>
                <a:effectLst/>
                <a:latin typeface="Open Sans"/>
              </a:rPr>
              <a:t>Arduino Software (IDE) </a:t>
            </a:r>
            <a:r>
              <a:rPr lang="en-GB" sz="2400" b="0" i="0" dirty="0">
                <a:solidFill>
                  <a:srgbClr val="000000"/>
                </a:solidFill>
                <a:effectLst/>
                <a:latin typeface="Open Sans"/>
              </a:rPr>
              <a:t>- contains a text editor for writing code, a message area.</a:t>
            </a:r>
          </a:p>
          <a:p>
            <a:pPr marL="0" indent="0">
              <a:buNone/>
            </a:pPr>
            <a:endParaRPr lang="en-GB" sz="2400" b="0" i="0" dirty="0">
              <a:solidFill>
                <a:srgbClr val="000000"/>
              </a:solidFill>
              <a:effectLst/>
              <a:latin typeface="Open Sans"/>
            </a:endParaRPr>
          </a:p>
          <a:p>
            <a:r>
              <a:rPr lang="en-GB" sz="2400" dirty="0">
                <a:solidFill>
                  <a:srgbClr val="000000"/>
                </a:solidFill>
                <a:latin typeface="Open Sans"/>
              </a:rPr>
              <a:t>A</a:t>
            </a:r>
            <a:r>
              <a:rPr lang="en-GB" sz="2400" b="0" i="0" dirty="0">
                <a:solidFill>
                  <a:srgbClr val="000000"/>
                </a:solidFill>
                <a:effectLst/>
                <a:latin typeface="Open Sans"/>
              </a:rPr>
              <a:t> toolbar with buttons for common functions and a series of menus. </a:t>
            </a:r>
          </a:p>
          <a:p>
            <a:pPr marL="0" indent="0">
              <a:buNone/>
            </a:pPr>
            <a:endParaRPr lang="en-GB" sz="2400" b="0" i="0" dirty="0">
              <a:solidFill>
                <a:srgbClr val="000000"/>
              </a:solidFill>
              <a:effectLst/>
              <a:latin typeface="Open Sans"/>
            </a:endParaRPr>
          </a:p>
          <a:p>
            <a:pPr lvl="1"/>
            <a:r>
              <a:rPr lang="en-GB" sz="2000" b="0" i="0" dirty="0">
                <a:solidFill>
                  <a:srgbClr val="000000"/>
                </a:solidFill>
                <a:effectLst/>
                <a:latin typeface="Open Sans"/>
              </a:rPr>
              <a:t>Programs written using Arduino Software (IDE) are called </a:t>
            </a:r>
            <a:r>
              <a:rPr lang="en-GB" sz="2000" b="1" i="0" dirty="0">
                <a:solidFill>
                  <a:srgbClr val="000000"/>
                </a:solidFill>
                <a:effectLst/>
                <a:latin typeface="Open Sans"/>
              </a:rPr>
              <a:t>sketches</a:t>
            </a:r>
            <a:r>
              <a:rPr lang="en-GB" sz="2000" b="0" i="0" dirty="0">
                <a:solidFill>
                  <a:srgbClr val="000000"/>
                </a:solidFill>
                <a:effectLst/>
                <a:latin typeface="Open Sans"/>
              </a:rPr>
              <a:t>.</a:t>
            </a:r>
          </a:p>
          <a:p>
            <a:pPr marL="457200" lvl="1" indent="0">
              <a:buNone/>
            </a:pPr>
            <a:endParaRPr lang="en-GB" sz="2000" b="0" i="0" dirty="0">
              <a:solidFill>
                <a:srgbClr val="000000"/>
              </a:solidFill>
              <a:effectLst/>
              <a:latin typeface="Open Sans"/>
            </a:endParaRPr>
          </a:p>
          <a:p>
            <a:pPr lvl="1"/>
            <a:r>
              <a:rPr lang="en-GB" sz="2000" b="0" i="0" dirty="0">
                <a:solidFill>
                  <a:srgbClr val="000000"/>
                </a:solidFill>
                <a:effectLst/>
                <a:latin typeface="Open Sans"/>
              </a:rPr>
              <a:t>These sketches are written in the text editor and are saved with the file extension .ino.</a:t>
            </a:r>
          </a:p>
          <a:p>
            <a:pPr marL="457200" lvl="1" indent="0">
              <a:buNone/>
            </a:pPr>
            <a:endParaRPr lang="en-GB" sz="2000" b="0" i="0" dirty="0">
              <a:solidFill>
                <a:srgbClr val="000000"/>
              </a:solidFill>
              <a:effectLst/>
              <a:latin typeface="Open Sans"/>
            </a:endParaRPr>
          </a:p>
          <a:p>
            <a:pPr lvl="1"/>
            <a:r>
              <a:rPr lang="en-GB" sz="2000" b="0" i="0" dirty="0">
                <a:solidFill>
                  <a:srgbClr val="000000"/>
                </a:solidFill>
                <a:effectLst/>
                <a:latin typeface="Open Sans"/>
              </a:rPr>
              <a:t>The message area gives feedback while saving and exporting and also displays errors.</a:t>
            </a:r>
          </a:p>
          <a:p>
            <a:pPr marL="457200" lvl="1" indent="0">
              <a:buNone/>
            </a:pPr>
            <a:endParaRPr lang="en-GB" sz="2000" b="0" i="0" dirty="0">
              <a:solidFill>
                <a:srgbClr val="000000"/>
              </a:solidFill>
              <a:effectLst/>
              <a:latin typeface="Open Sans"/>
            </a:endParaRPr>
          </a:p>
          <a:p>
            <a:pPr lvl="1"/>
            <a:r>
              <a:rPr lang="en-GB" sz="2000" b="0" i="0" dirty="0">
                <a:solidFill>
                  <a:srgbClr val="000000"/>
                </a:solidFill>
                <a:effectLst/>
                <a:latin typeface="Open Sans"/>
              </a:rPr>
              <a:t>The bottom righthand corner of the window displays the configured board and </a:t>
            </a:r>
            <a:r>
              <a:rPr lang="en-GB" sz="2000" b="1" i="0" dirty="0">
                <a:solidFill>
                  <a:srgbClr val="000000"/>
                </a:solidFill>
                <a:effectLst/>
                <a:latin typeface="Open Sans"/>
              </a:rPr>
              <a:t>serial port.</a:t>
            </a:r>
          </a:p>
          <a:p>
            <a:pPr marL="457200" lvl="1" indent="0">
              <a:buNone/>
            </a:pPr>
            <a:endParaRPr lang="en-GB" sz="2000" dirty="0">
              <a:solidFill>
                <a:srgbClr val="000000"/>
              </a:solidFill>
              <a:latin typeface="Open Sans"/>
            </a:endParaRPr>
          </a:p>
          <a:p>
            <a:pPr lvl="1"/>
            <a:r>
              <a:rPr lang="en-GB" sz="2000" b="0" i="0" dirty="0">
                <a:solidFill>
                  <a:srgbClr val="000000"/>
                </a:solidFill>
                <a:effectLst/>
                <a:latin typeface="Open Sans"/>
              </a:rPr>
              <a:t>The toolbar buttons allow you to verify and upload programs, create, open, and save sketches, and open the serial monitor.</a:t>
            </a:r>
          </a:p>
          <a:p>
            <a:pPr marL="457200" lvl="1" indent="0">
              <a:buNone/>
            </a:pPr>
            <a:endParaRPr lang="en-IN" sz="2000" dirty="0"/>
          </a:p>
        </p:txBody>
      </p:sp>
    </p:spTree>
    <p:extLst>
      <p:ext uri="{BB962C8B-B14F-4D97-AF65-F5344CB8AC3E}">
        <p14:creationId xmlns:p14="http://schemas.microsoft.com/office/powerpoint/2010/main" val="275570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E66E-42DB-4C90-9BAC-FB1C7CC6B1F1}"/>
              </a:ext>
            </a:extLst>
          </p:cNvPr>
          <p:cNvSpPr>
            <a:spLocks noGrp="1"/>
          </p:cNvSpPr>
          <p:nvPr>
            <p:ph type="title"/>
          </p:nvPr>
        </p:nvSpPr>
        <p:spPr/>
        <p:txBody>
          <a:bodyPr/>
          <a:lstStyle/>
          <a:p>
            <a:r>
              <a:rPr lang="en-IN" b="1" i="0" u="none" strike="noStrike" dirty="0">
                <a:solidFill>
                  <a:schemeClr val="accent2">
                    <a:lumMod val="75000"/>
                  </a:schemeClr>
                </a:solidFill>
                <a:effectLst/>
                <a:latin typeface="Open Sans"/>
                <a:hlinkClick r:id="rId2">
                  <a:extLst>
                    <a:ext uri="{A12FA001-AC4F-418D-AE19-62706E023703}">
                      <ahyp:hlinkClr xmlns:ahyp="http://schemas.microsoft.com/office/drawing/2018/hyperlinkcolor" val="tx"/>
                    </a:ext>
                  </a:extLst>
                </a:hlinkClick>
              </a:rPr>
              <a:t>Writing Sketches</a:t>
            </a:r>
            <a:r>
              <a:rPr lang="en-IN" b="1" i="0" u="none" strike="noStrike" dirty="0">
                <a:solidFill>
                  <a:schemeClr val="accent2">
                    <a:lumMod val="75000"/>
                  </a:schemeClr>
                </a:solidFill>
                <a:effectLst/>
                <a:latin typeface="Open Sans"/>
              </a:rPr>
              <a:t>:</a:t>
            </a:r>
            <a:endParaRPr lang="en-IN" b="1" dirty="0">
              <a:solidFill>
                <a:schemeClr val="accent2">
                  <a:lumMod val="75000"/>
                </a:schemeClr>
              </a:solidFill>
            </a:endParaRPr>
          </a:p>
        </p:txBody>
      </p:sp>
      <p:pic>
        <p:nvPicPr>
          <p:cNvPr id="5129" name="Picture 9" descr="IDE VERIFY File">
            <a:extLst>
              <a:ext uri="{FF2B5EF4-FFF2-40B4-BE49-F238E27FC236}">
                <a16:creationId xmlns:a16="http://schemas.microsoft.com/office/drawing/2014/main" id="{EDD717F2-ACFE-448B-B8B2-AF0462112F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9667" y="1690688"/>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A72B9C-C07E-47B5-A186-0FA105677A65}"/>
              </a:ext>
            </a:extLst>
          </p:cNvPr>
          <p:cNvSpPr txBox="1"/>
          <p:nvPr/>
        </p:nvSpPr>
        <p:spPr>
          <a:xfrm>
            <a:off x="1463040" y="1606034"/>
            <a:ext cx="6096000" cy="369332"/>
          </a:xfrm>
          <a:prstGeom prst="rect">
            <a:avLst/>
          </a:prstGeom>
          <a:noFill/>
        </p:spPr>
        <p:txBody>
          <a:bodyPr wrap="square">
            <a:spAutoFit/>
          </a:bodyPr>
          <a:lstStyle/>
          <a:p>
            <a:r>
              <a:rPr lang="en-GB" b="0" i="1" dirty="0">
                <a:solidFill>
                  <a:srgbClr val="000000"/>
                </a:solidFill>
                <a:effectLst/>
                <a:latin typeface="Open Sans"/>
              </a:rPr>
              <a:t>Verify</a:t>
            </a:r>
            <a:r>
              <a:rPr lang="en-GB" b="0" i="0" dirty="0">
                <a:solidFill>
                  <a:srgbClr val="000000"/>
                </a:solidFill>
                <a:effectLst/>
                <a:latin typeface="Open Sans"/>
              </a:rPr>
              <a:t> Checks your code for errors compiling it.</a:t>
            </a:r>
            <a:endParaRPr lang="en-IN" dirty="0"/>
          </a:p>
        </p:txBody>
      </p:sp>
      <p:pic>
        <p:nvPicPr>
          <p:cNvPr id="5131" name="Picture 11" descr="IDE UPLOAD File">
            <a:extLst>
              <a:ext uri="{FF2B5EF4-FFF2-40B4-BE49-F238E27FC236}">
                <a16:creationId xmlns:a16="http://schemas.microsoft.com/office/drawing/2014/main" id="{97494F86-130E-48DB-84A8-9DA1C6346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666" y="2221548"/>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0C5E24A-8098-43A8-8FA8-96BEF2E488D0}"/>
              </a:ext>
            </a:extLst>
          </p:cNvPr>
          <p:cNvSpPr txBox="1"/>
          <p:nvPr/>
        </p:nvSpPr>
        <p:spPr>
          <a:xfrm>
            <a:off x="1463040" y="2098407"/>
            <a:ext cx="9890760" cy="646331"/>
          </a:xfrm>
          <a:prstGeom prst="rect">
            <a:avLst/>
          </a:prstGeom>
          <a:noFill/>
        </p:spPr>
        <p:txBody>
          <a:bodyPr wrap="square">
            <a:spAutoFit/>
          </a:bodyPr>
          <a:lstStyle/>
          <a:p>
            <a:r>
              <a:rPr lang="en-GB" b="0" i="1" dirty="0">
                <a:solidFill>
                  <a:srgbClr val="000000"/>
                </a:solidFill>
                <a:effectLst/>
                <a:latin typeface="Open Sans"/>
              </a:rPr>
              <a:t>Upload</a:t>
            </a:r>
            <a:r>
              <a:rPr lang="en-GB" b="0" i="0" dirty="0">
                <a:solidFill>
                  <a:srgbClr val="000000"/>
                </a:solidFill>
                <a:effectLst/>
                <a:latin typeface="Open Sans"/>
              </a:rPr>
              <a:t> Compiles your code and uploads it to the configured board. See </a:t>
            </a:r>
            <a:r>
              <a:rPr lang="en-GB" b="0" i="0" u="none" strike="noStrike" dirty="0">
                <a:solidFill>
                  <a:srgbClr val="00979D"/>
                </a:solidFill>
                <a:effectLst/>
                <a:latin typeface="Open Sans"/>
                <a:hlinkClick r:id="rId5"/>
              </a:rPr>
              <a:t>uploading</a:t>
            </a:r>
            <a:r>
              <a:rPr lang="en-GB" b="0" i="0" dirty="0">
                <a:solidFill>
                  <a:srgbClr val="000000"/>
                </a:solidFill>
                <a:effectLst/>
                <a:latin typeface="Open Sans"/>
              </a:rPr>
              <a:t> below for details.</a:t>
            </a:r>
            <a:endParaRPr lang="en-IN" dirty="0"/>
          </a:p>
        </p:txBody>
      </p:sp>
      <p:pic>
        <p:nvPicPr>
          <p:cNvPr id="5133" name="Picture 13" descr="IDE NEW File">
            <a:extLst>
              <a:ext uri="{FF2B5EF4-FFF2-40B4-BE49-F238E27FC236}">
                <a16:creationId xmlns:a16="http://schemas.microsoft.com/office/drawing/2014/main" id="{288404DB-6DF4-414E-A7BF-D146FF090C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65" y="3016251"/>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7565F1B-6842-4CE5-A128-08B80A3EF9BC}"/>
              </a:ext>
            </a:extLst>
          </p:cNvPr>
          <p:cNvSpPr txBox="1"/>
          <p:nvPr/>
        </p:nvSpPr>
        <p:spPr>
          <a:xfrm>
            <a:off x="1463040" y="2896672"/>
            <a:ext cx="6096000" cy="369332"/>
          </a:xfrm>
          <a:prstGeom prst="rect">
            <a:avLst/>
          </a:prstGeom>
          <a:noFill/>
        </p:spPr>
        <p:txBody>
          <a:bodyPr wrap="square">
            <a:spAutoFit/>
          </a:bodyPr>
          <a:lstStyle/>
          <a:p>
            <a:r>
              <a:rPr lang="en-GB" b="0" i="1" dirty="0">
                <a:solidFill>
                  <a:srgbClr val="000000"/>
                </a:solidFill>
                <a:effectLst/>
                <a:latin typeface="Open Sans"/>
              </a:rPr>
              <a:t>New</a:t>
            </a:r>
            <a:r>
              <a:rPr lang="en-GB" b="0" i="0" dirty="0">
                <a:solidFill>
                  <a:srgbClr val="000000"/>
                </a:solidFill>
                <a:effectLst/>
                <a:latin typeface="Open Sans"/>
              </a:rPr>
              <a:t> Creates a new sketch.</a:t>
            </a:r>
            <a:endParaRPr lang="en-IN" dirty="0"/>
          </a:p>
        </p:txBody>
      </p:sp>
      <p:pic>
        <p:nvPicPr>
          <p:cNvPr id="5135" name="Picture 15" descr="IDE OPEN File">
            <a:extLst>
              <a:ext uri="{FF2B5EF4-FFF2-40B4-BE49-F238E27FC236}">
                <a16:creationId xmlns:a16="http://schemas.microsoft.com/office/drawing/2014/main" id="{1C4B964E-D3E8-413C-B79E-8E7877920F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664" y="3541712"/>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58F70E9-8632-4EA6-B99A-7596483FF1CE}"/>
              </a:ext>
            </a:extLst>
          </p:cNvPr>
          <p:cNvSpPr txBox="1"/>
          <p:nvPr/>
        </p:nvSpPr>
        <p:spPr>
          <a:xfrm>
            <a:off x="1486856" y="3417938"/>
            <a:ext cx="9555480" cy="646331"/>
          </a:xfrm>
          <a:prstGeom prst="rect">
            <a:avLst/>
          </a:prstGeom>
          <a:noFill/>
        </p:spPr>
        <p:txBody>
          <a:bodyPr wrap="square">
            <a:spAutoFit/>
          </a:bodyPr>
          <a:lstStyle/>
          <a:p>
            <a:r>
              <a:rPr lang="en-GB" b="0" i="1" dirty="0">
                <a:solidFill>
                  <a:srgbClr val="000000"/>
                </a:solidFill>
                <a:effectLst/>
                <a:latin typeface="Open Sans"/>
              </a:rPr>
              <a:t>Open</a:t>
            </a:r>
            <a:r>
              <a:rPr lang="en-GB" b="0" i="0" dirty="0">
                <a:solidFill>
                  <a:srgbClr val="000000"/>
                </a:solidFill>
                <a:effectLst/>
                <a:latin typeface="Open Sans"/>
              </a:rPr>
              <a:t> Presents a menu of all the sketches in your sketchbook. Clicking one will open it within the current window overwriting its content.</a:t>
            </a:r>
            <a:endParaRPr lang="en-IN" dirty="0"/>
          </a:p>
        </p:txBody>
      </p:sp>
      <p:pic>
        <p:nvPicPr>
          <p:cNvPr id="5137" name="Picture 17" descr="IDE SAVE File">
            <a:extLst>
              <a:ext uri="{FF2B5EF4-FFF2-40B4-BE49-F238E27FC236}">
                <a16:creationId xmlns:a16="http://schemas.microsoft.com/office/drawing/2014/main" id="{44153524-E76C-45E1-917F-562D892403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664" y="4236403"/>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25E2A04-B197-4A75-A692-ECEFF76393C7}"/>
              </a:ext>
            </a:extLst>
          </p:cNvPr>
          <p:cNvSpPr txBox="1"/>
          <p:nvPr/>
        </p:nvSpPr>
        <p:spPr>
          <a:xfrm>
            <a:off x="1595120" y="4151749"/>
            <a:ext cx="6096000" cy="369332"/>
          </a:xfrm>
          <a:prstGeom prst="rect">
            <a:avLst/>
          </a:prstGeom>
          <a:noFill/>
        </p:spPr>
        <p:txBody>
          <a:bodyPr wrap="square">
            <a:spAutoFit/>
          </a:bodyPr>
          <a:lstStyle/>
          <a:p>
            <a:r>
              <a:rPr lang="en-IN" b="0" i="1" dirty="0">
                <a:solidFill>
                  <a:srgbClr val="000000"/>
                </a:solidFill>
                <a:effectLst/>
                <a:latin typeface="Open Sans"/>
              </a:rPr>
              <a:t>Save</a:t>
            </a:r>
            <a:r>
              <a:rPr lang="en-IN" b="0" i="0" dirty="0">
                <a:solidFill>
                  <a:srgbClr val="000000"/>
                </a:solidFill>
                <a:effectLst/>
                <a:latin typeface="Open Sans"/>
              </a:rPr>
              <a:t> Saves your sketch.</a:t>
            </a:r>
            <a:endParaRPr lang="en-IN" dirty="0"/>
          </a:p>
        </p:txBody>
      </p:sp>
      <p:pic>
        <p:nvPicPr>
          <p:cNvPr id="5139" name="Picture 19" descr="IDE SERMON File">
            <a:extLst>
              <a:ext uri="{FF2B5EF4-FFF2-40B4-BE49-F238E27FC236}">
                <a16:creationId xmlns:a16="http://schemas.microsoft.com/office/drawing/2014/main" id="{C61C72FE-9093-4C50-B43B-4636E4265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9663" y="4872355"/>
            <a:ext cx="200025" cy="2000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2FCE781-015E-4AE9-874C-61CC1C662246}"/>
              </a:ext>
            </a:extLst>
          </p:cNvPr>
          <p:cNvSpPr txBox="1"/>
          <p:nvPr/>
        </p:nvSpPr>
        <p:spPr>
          <a:xfrm>
            <a:off x="1595120" y="4703048"/>
            <a:ext cx="6096000" cy="369332"/>
          </a:xfrm>
          <a:prstGeom prst="rect">
            <a:avLst/>
          </a:prstGeom>
          <a:noFill/>
        </p:spPr>
        <p:txBody>
          <a:bodyPr wrap="square">
            <a:spAutoFit/>
          </a:bodyPr>
          <a:lstStyle/>
          <a:p>
            <a:r>
              <a:rPr lang="en-GB" b="0" i="1" dirty="0">
                <a:solidFill>
                  <a:srgbClr val="000000"/>
                </a:solidFill>
                <a:effectLst/>
                <a:latin typeface="Open Sans"/>
              </a:rPr>
              <a:t>Serial Monitor</a:t>
            </a:r>
            <a:r>
              <a:rPr lang="en-GB" b="0" i="0" dirty="0">
                <a:solidFill>
                  <a:srgbClr val="000000"/>
                </a:solidFill>
                <a:effectLst/>
                <a:latin typeface="Open Sans"/>
              </a:rPr>
              <a:t> Opens the </a:t>
            </a:r>
            <a:r>
              <a:rPr lang="en-GB" b="0" i="0" u="none" strike="noStrike" dirty="0">
                <a:solidFill>
                  <a:srgbClr val="00979D"/>
                </a:solidFill>
                <a:effectLst/>
                <a:latin typeface="Open Sans"/>
                <a:hlinkClick r:id="rId10"/>
              </a:rPr>
              <a:t>serial monitor</a:t>
            </a:r>
            <a:r>
              <a:rPr lang="en-GB" b="0" i="0" dirty="0">
                <a:solidFill>
                  <a:srgbClr val="000000"/>
                </a:solidFill>
                <a:effectLst/>
                <a:latin typeface="Open Sans"/>
              </a:rPr>
              <a:t>.</a:t>
            </a:r>
            <a:endParaRPr lang="en-IN" dirty="0"/>
          </a:p>
        </p:txBody>
      </p:sp>
    </p:spTree>
    <p:extLst>
      <p:ext uri="{BB962C8B-B14F-4D97-AF65-F5344CB8AC3E}">
        <p14:creationId xmlns:p14="http://schemas.microsoft.com/office/powerpoint/2010/main" val="16325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9"/>
                                        </p:tgtEl>
                                        <p:attrNameLst>
                                          <p:attrName>style.visibility</p:attrName>
                                        </p:attrNameLst>
                                      </p:cBhvr>
                                      <p:to>
                                        <p:strVal val="visible"/>
                                      </p:to>
                                    </p:set>
                                    <p:anim calcmode="lin" valueType="num">
                                      <p:cBhvr additive="base">
                                        <p:cTn id="13" dur="500" fill="hold"/>
                                        <p:tgtEl>
                                          <p:spTgt spid="5129"/>
                                        </p:tgtEl>
                                        <p:attrNameLst>
                                          <p:attrName>ppt_x</p:attrName>
                                        </p:attrNameLst>
                                      </p:cBhvr>
                                      <p:tavLst>
                                        <p:tav tm="0">
                                          <p:val>
                                            <p:strVal val="#ppt_x"/>
                                          </p:val>
                                        </p:tav>
                                        <p:tav tm="100000">
                                          <p:val>
                                            <p:strVal val="#ppt_x"/>
                                          </p:val>
                                        </p:tav>
                                      </p:tavLst>
                                    </p:anim>
                                    <p:anim calcmode="lin" valueType="num">
                                      <p:cBhvr additive="base">
                                        <p:cTn id="14" dur="500" fill="hold"/>
                                        <p:tgtEl>
                                          <p:spTgt spid="51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31"/>
                                        </p:tgtEl>
                                        <p:attrNameLst>
                                          <p:attrName>style.visibility</p:attrName>
                                        </p:attrNameLst>
                                      </p:cBhvr>
                                      <p:to>
                                        <p:strVal val="visible"/>
                                      </p:to>
                                    </p:set>
                                    <p:anim calcmode="lin" valueType="num">
                                      <p:cBhvr additive="base">
                                        <p:cTn id="25" dur="500" fill="hold"/>
                                        <p:tgtEl>
                                          <p:spTgt spid="5131"/>
                                        </p:tgtEl>
                                        <p:attrNameLst>
                                          <p:attrName>ppt_x</p:attrName>
                                        </p:attrNameLst>
                                      </p:cBhvr>
                                      <p:tavLst>
                                        <p:tav tm="0">
                                          <p:val>
                                            <p:strVal val="#ppt_x"/>
                                          </p:val>
                                        </p:tav>
                                        <p:tav tm="100000">
                                          <p:val>
                                            <p:strVal val="#ppt_x"/>
                                          </p:val>
                                        </p:tav>
                                      </p:tavLst>
                                    </p:anim>
                                    <p:anim calcmode="lin" valueType="num">
                                      <p:cBhvr additive="base">
                                        <p:cTn id="26" dur="500" fill="hold"/>
                                        <p:tgtEl>
                                          <p:spTgt spid="51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33"/>
                                        </p:tgtEl>
                                        <p:attrNameLst>
                                          <p:attrName>style.visibility</p:attrName>
                                        </p:attrNameLst>
                                      </p:cBhvr>
                                      <p:to>
                                        <p:strVal val="visible"/>
                                      </p:to>
                                    </p:set>
                                    <p:anim calcmode="lin" valueType="num">
                                      <p:cBhvr additive="base">
                                        <p:cTn id="37" dur="500" fill="hold"/>
                                        <p:tgtEl>
                                          <p:spTgt spid="5133"/>
                                        </p:tgtEl>
                                        <p:attrNameLst>
                                          <p:attrName>ppt_x</p:attrName>
                                        </p:attrNameLst>
                                      </p:cBhvr>
                                      <p:tavLst>
                                        <p:tav tm="0">
                                          <p:val>
                                            <p:strVal val="#ppt_x"/>
                                          </p:val>
                                        </p:tav>
                                        <p:tav tm="100000">
                                          <p:val>
                                            <p:strVal val="#ppt_x"/>
                                          </p:val>
                                        </p:tav>
                                      </p:tavLst>
                                    </p:anim>
                                    <p:anim calcmode="lin" valueType="num">
                                      <p:cBhvr additive="base">
                                        <p:cTn id="38" dur="500" fill="hold"/>
                                        <p:tgtEl>
                                          <p:spTgt spid="51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135"/>
                                        </p:tgtEl>
                                        <p:attrNameLst>
                                          <p:attrName>style.visibility</p:attrName>
                                        </p:attrNameLst>
                                      </p:cBhvr>
                                      <p:to>
                                        <p:strVal val="visible"/>
                                      </p:to>
                                    </p:set>
                                    <p:anim calcmode="lin" valueType="num">
                                      <p:cBhvr additive="base">
                                        <p:cTn id="49" dur="500" fill="hold"/>
                                        <p:tgtEl>
                                          <p:spTgt spid="5135"/>
                                        </p:tgtEl>
                                        <p:attrNameLst>
                                          <p:attrName>ppt_x</p:attrName>
                                        </p:attrNameLst>
                                      </p:cBhvr>
                                      <p:tavLst>
                                        <p:tav tm="0">
                                          <p:val>
                                            <p:strVal val="#ppt_x"/>
                                          </p:val>
                                        </p:tav>
                                        <p:tav tm="100000">
                                          <p:val>
                                            <p:strVal val="#ppt_x"/>
                                          </p:val>
                                        </p:tav>
                                      </p:tavLst>
                                    </p:anim>
                                    <p:anim calcmode="lin" valueType="num">
                                      <p:cBhvr additive="base">
                                        <p:cTn id="50" dur="500" fill="hold"/>
                                        <p:tgtEl>
                                          <p:spTgt spid="51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137"/>
                                        </p:tgtEl>
                                        <p:attrNameLst>
                                          <p:attrName>style.visibility</p:attrName>
                                        </p:attrNameLst>
                                      </p:cBhvr>
                                      <p:to>
                                        <p:strVal val="visible"/>
                                      </p:to>
                                    </p:set>
                                    <p:anim calcmode="lin" valueType="num">
                                      <p:cBhvr additive="base">
                                        <p:cTn id="61" dur="500" fill="hold"/>
                                        <p:tgtEl>
                                          <p:spTgt spid="5137"/>
                                        </p:tgtEl>
                                        <p:attrNameLst>
                                          <p:attrName>ppt_x</p:attrName>
                                        </p:attrNameLst>
                                      </p:cBhvr>
                                      <p:tavLst>
                                        <p:tav tm="0">
                                          <p:val>
                                            <p:strVal val="#ppt_x"/>
                                          </p:val>
                                        </p:tav>
                                        <p:tav tm="100000">
                                          <p:val>
                                            <p:strVal val="#ppt_x"/>
                                          </p:val>
                                        </p:tav>
                                      </p:tavLst>
                                    </p:anim>
                                    <p:anim calcmode="lin" valueType="num">
                                      <p:cBhvr additive="base">
                                        <p:cTn id="62" dur="500" fill="hold"/>
                                        <p:tgtEl>
                                          <p:spTgt spid="513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139"/>
                                        </p:tgtEl>
                                        <p:attrNameLst>
                                          <p:attrName>style.visibility</p:attrName>
                                        </p:attrNameLst>
                                      </p:cBhvr>
                                      <p:to>
                                        <p:strVal val="visible"/>
                                      </p:to>
                                    </p:set>
                                    <p:anim calcmode="lin" valueType="num">
                                      <p:cBhvr additive="base">
                                        <p:cTn id="73" dur="500" fill="hold"/>
                                        <p:tgtEl>
                                          <p:spTgt spid="5139"/>
                                        </p:tgtEl>
                                        <p:attrNameLst>
                                          <p:attrName>ppt_x</p:attrName>
                                        </p:attrNameLst>
                                      </p:cBhvr>
                                      <p:tavLst>
                                        <p:tav tm="0">
                                          <p:val>
                                            <p:strVal val="#ppt_x"/>
                                          </p:val>
                                        </p:tav>
                                        <p:tav tm="100000">
                                          <p:val>
                                            <p:strVal val="#ppt_x"/>
                                          </p:val>
                                        </p:tav>
                                      </p:tavLst>
                                    </p:anim>
                                    <p:anim calcmode="lin" valueType="num">
                                      <p:cBhvr additive="base">
                                        <p:cTn id="74" dur="500" fill="hold"/>
                                        <p:tgtEl>
                                          <p:spTgt spid="513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6" grpId="0"/>
      <p:bldP spid="19" grpId="0"/>
      <p:bldP spid="22" grpId="0"/>
      <p:bldP spid="25"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4442-71C8-4689-94ED-9554EFED0B82}"/>
              </a:ext>
            </a:extLst>
          </p:cNvPr>
          <p:cNvSpPr>
            <a:spLocks noGrp="1"/>
          </p:cNvSpPr>
          <p:nvPr>
            <p:ph type="title"/>
          </p:nvPr>
        </p:nvSpPr>
        <p:spPr>
          <a:xfrm>
            <a:off x="360680" y="131762"/>
            <a:ext cx="10515600" cy="549275"/>
          </a:xfrm>
        </p:spPr>
        <p:txBody>
          <a:bodyPr>
            <a:normAutofit/>
          </a:bodyPr>
          <a:lstStyle/>
          <a:p>
            <a:r>
              <a:rPr lang="en-GB" sz="2000" b="1" i="0" dirty="0">
                <a:solidFill>
                  <a:schemeClr val="accent2">
                    <a:lumMod val="75000"/>
                  </a:schemeClr>
                </a:solidFill>
                <a:effectLst/>
                <a:latin typeface="Open Sans"/>
              </a:rPr>
              <a:t>Additional commands are found within the five menus: File, Edit, Sketch, Tools, Help.</a:t>
            </a:r>
            <a:endParaRPr lang="en-IN" sz="2000" b="1" dirty="0">
              <a:solidFill>
                <a:schemeClr val="accent2">
                  <a:lumMod val="75000"/>
                </a:schemeClr>
              </a:solidFill>
            </a:endParaRPr>
          </a:p>
        </p:txBody>
      </p:sp>
      <p:sp>
        <p:nvSpPr>
          <p:cNvPr id="3" name="Content Placeholder 2">
            <a:extLst>
              <a:ext uri="{FF2B5EF4-FFF2-40B4-BE49-F238E27FC236}">
                <a16:creationId xmlns:a16="http://schemas.microsoft.com/office/drawing/2014/main" id="{BAFC418E-FB21-45E1-9BAD-0026123E855E}"/>
              </a:ext>
            </a:extLst>
          </p:cNvPr>
          <p:cNvSpPr>
            <a:spLocks noGrp="1"/>
          </p:cNvSpPr>
          <p:nvPr>
            <p:ph idx="1"/>
          </p:nvPr>
        </p:nvSpPr>
        <p:spPr>
          <a:xfrm>
            <a:off x="838200" y="599440"/>
            <a:ext cx="10515600" cy="6024880"/>
          </a:xfrm>
        </p:spPr>
        <p:txBody>
          <a:bodyPr>
            <a:noAutofit/>
          </a:bodyPr>
          <a:lstStyle/>
          <a:p>
            <a:pPr algn="l"/>
            <a:r>
              <a:rPr lang="en-GB" sz="2400" b="1" i="0" u="sng" dirty="0">
                <a:solidFill>
                  <a:srgbClr val="000000"/>
                </a:solidFill>
                <a:effectLst/>
                <a:latin typeface="Open Sans"/>
              </a:rPr>
              <a:t>File</a:t>
            </a:r>
          </a:p>
          <a:p>
            <a:pPr lvl="1"/>
            <a:r>
              <a:rPr lang="en-GB" sz="1800" b="1" i="1" dirty="0">
                <a:solidFill>
                  <a:srgbClr val="000000"/>
                </a:solidFill>
                <a:effectLst/>
                <a:latin typeface="Open Sans"/>
              </a:rPr>
              <a:t>New</a:t>
            </a:r>
            <a:r>
              <a:rPr lang="en-GB" sz="1800" b="1" i="0" dirty="0">
                <a:solidFill>
                  <a:srgbClr val="000000"/>
                </a:solidFill>
                <a:effectLst/>
                <a:latin typeface="Open Sans"/>
              </a:rPr>
              <a:t> Creates </a:t>
            </a:r>
            <a:r>
              <a:rPr lang="en-GB" sz="1800" b="0" i="0" dirty="0">
                <a:solidFill>
                  <a:srgbClr val="000000"/>
                </a:solidFill>
                <a:effectLst/>
                <a:latin typeface="Open Sans"/>
              </a:rPr>
              <a:t>a new instance of the editor, with the bare minimum structure of a sketch already in place.</a:t>
            </a:r>
          </a:p>
          <a:p>
            <a:pPr lvl="1"/>
            <a:r>
              <a:rPr lang="en-GB" sz="1800" b="1" i="1" dirty="0">
                <a:solidFill>
                  <a:srgbClr val="000000"/>
                </a:solidFill>
                <a:effectLst/>
                <a:latin typeface="Open Sans"/>
              </a:rPr>
              <a:t>Open</a:t>
            </a:r>
            <a:r>
              <a:rPr lang="en-GB" sz="1800" b="0" i="0" dirty="0">
                <a:solidFill>
                  <a:srgbClr val="000000"/>
                </a:solidFill>
                <a:effectLst/>
                <a:latin typeface="Open Sans"/>
              </a:rPr>
              <a:t> Allows to load a sketch file browsing through the computer drives and folders.</a:t>
            </a:r>
          </a:p>
          <a:p>
            <a:pPr lvl="1"/>
            <a:r>
              <a:rPr lang="en-GB" sz="1800" b="1" i="1" dirty="0">
                <a:solidFill>
                  <a:srgbClr val="000000"/>
                </a:solidFill>
                <a:effectLst/>
                <a:latin typeface="Open Sans"/>
              </a:rPr>
              <a:t>Open Recent</a:t>
            </a:r>
            <a:r>
              <a:rPr lang="en-GB" sz="1800" b="1" i="0" dirty="0">
                <a:solidFill>
                  <a:srgbClr val="000000"/>
                </a:solidFill>
                <a:effectLst/>
                <a:latin typeface="Open Sans"/>
              </a:rPr>
              <a:t> </a:t>
            </a:r>
            <a:r>
              <a:rPr lang="en-GB" sz="1800" b="0" i="0" dirty="0">
                <a:solidFill>
                  <a:srgbClr val="000000"/>
                </a:solidFill>
                <a:effectLst/>
                <a:latin typeface="Open Sans"/>
              </a:rPr>
              <a:t>Provides a short list of the most recent sketches, ready to be opened.</a:t>
            </a:r>
          </a:p>
          <a:p>
            <a:pPr lvl="1"/>
            <a:r>
              <a:rPr lang="en-GB" sz="1800" b="1" i="1" dirty="0">
                <a:solidFill>
                  <a:srgbClr val="000000"/>
                </a:solidFill>
                <a:effectLst/>
                <a:latin typeface="Open Sans"/>
              </a:rPr>
              <a:t>Sketchbook</a:t>
            </a:r>
            <a:r>
              <a:rPr lang="en-GB" sz="1800" b="1" i="0" dirty="0">
                <a:solidFill>
                  <a:srgbClr val="000000"/>
                </a:solidFill>
                <a:effectLst/>
                <a:latin typeface="Open Sans"/>
              </a:rPr>
              <a:t> </a:t>
            </a:r>
            <a:r>
              <a:rPr lang="en-GB" sz="1800" b="0" i="0" dirty="0">
                <a:solidFill>
                  <a:srgbClr val="000000"/>
                </a:solidFill>
                <a:effectLst/>
                <a:latin typeface="Open Sans"/>
              </a:rPr>
              <a:t>Shows the current sketches within the sketchbook folder structure; clicking on any name opens the corresponding sketch in a new editor instance.</a:t>
            </a:r>
          </a:p>
          <a:p>
            <a:pPr lvl="1"/>
            <a:r>
              <a:rPr lang="en-GB" sz="1800" b="1" i="1" dirty="0">
                <a:solidFill>
                  <a:srgbClr val="000000"/>
                </a:solidFill>
                <a:effectLst/>
                <a:latin typeface="Open Sans"/>
              </a:rPr>
              <a:t>Examples</a:t>
            </a:r>
            <a:r>
              <a:rPr lang="en-GB" sz="1800" b="0" i="0" dirty="0">
                <a:solidFill>
                  <a:srgbClr val="000000"/>
                </a:solidFill>
                <a:effectLst/>
                <a:latin typeface="Open Sans"/>
              </a:rPr>
              <a:t> Any example provided by the Arduino Software (IDE) or library shows up in this menu item. All the examples are structured in a tree that allows easy access by topic or library.</a:t>
            </a:r>
          </a:p>
          <a:p>
            <a:pPr lvl="1"/>
            <a:r>
              <a:rPr lang="en-GB" sz="1800" b="1" i="1" dirty="0">
                <a:solidFill>
                  <a:srgbClr val="000000"/>
                </a:solidFill>
                <a:effectLst/>
                <a:latin typeface="Open Sans"/>
              </a:rPr>
              <a:t>Close</a:t>
            </a:r>
            <a:r>
              <a:rPr lang="en-GB" sz="1800" b="0" i="0" dirty="0">
                <a:solidFill>
                  <a:srgbClr val="000000"/>
                </a:solidFill>
                <a:effectLst/>
                <a:latin typeface="Open Sans"/>
              </a:rPr>
              <a:t> Closes the instance of the Arduino Software from which it is clicked.</a:t>
            </a:r>
          </a:p>
          <a:p>
            <a:pPr lvl="1"/>
            <a:r>
              <a:rPr lang="en-GB" sz="1800" b="1" i="1" dirty="0">
                <a:solidFill>
                  <a:srgbClr val="000000"/>
                </a:solidFill>
                <a:effectLst/>
                <a:latin typeface="Open Sans"/>
              </a:rPr>
              <a:t>Save</a:t>
            </a:r>
            <a:r>
              <a:rPr lang="en-GB" sz="1800" b="0" i="0" dirty="0">
                <a:solidFill>
                  <a:srgbClr val="000000"/>
                </a:solidFill>
                <a:effectLst/>
                <a:latin typeface="Open Sans"/>
              </a:rPr>
              <a:t> Saves the sketch with the current name. If the file hasn't been named before, a name will be provided in a "Save as.." window.</a:t>
            </a:r>
          </a:p>
          <a:p>
            <a:pPr lvl="1"/>
            <a:r>
              <a:rPr lang="en-GB" sz="1800" b="1" i="1" dirty="0">
                <a:solidFill>
                  <a:srgbClr val="000000"/>
                </a:solidFill>
                <a:effectLst/>
                <a:latin typeface="Open Sans"/>
              </a:rPr>
              <a:t>Save as</a:t>
            </a:r>
            <a:r>
              <a:rPr lang="en-GB" sz="1800" b="0" i="1" dirty="0">
                <a:solidFill>
                  <a:srgbClr val="000000"/>
                </a:solidFill>
                <a:effectLst/>
                <a:latin typeface="Open Sans"/>
              </a:rPr>
              <a:t>...</a:t>
            </a:r>
            <a:r>
              <a:rPr lang="en-GB" sz="1800" b="0" i="0" dirty="0">
                <a:solidFill>
                  <a:srgbClr val="000000"/>
                </a:solidFill>
                <a:effectLst/>
                <a:latin typeface="Open Sans"/>
              </a:rPr>
              <a:t> Allows to save the current sketch with a different name.</a:t>
            </a:r>
          </a:p>
          <a:p>
            <a:pPr lvl="1"/>
            <a:r>
              <a:rPr lang="en-GB" sz="1800" b="1" i="1" dirty="0">
                <a:solidFill>
                  <a:srgbClr val="000000"/>
                </a:solidFill>
                <a:effectLst/>
                <a:latin typeface="Open Sans"/>
              </a:rPr>
              <a:t>Page Setup</a:t>
            </a:r>
            <a:r>
              <a:rPr lang="en-GB" sz="1800" b="1" i="0" dirty="0">
                <a:solidFill>
                  <a:srgbClr val="000000"/>
                </a:solidFill>
                <a:effectLst/>
                <a:latin typeface="Open Sans"/>
              </a:rPr>
              <a:t> </a:t>
            </a:r>
            <a:r>
              <a:rPr lang="en-GB" sz="1800" b="0" i="0" dirty="0">
                <a:solidFill>
                  <a:srgbClr val="000000"/>
                </a:solidFill>
                <a:effectLst/>
                <a:latin typeface="Open Sans"/>
              </a:rPr>
              <a:t>It shows the Page Setup window for printing.</a:t>
            </a:r>
          </a:p>
          <a:p>
            <a:pPr lvl="1"/>
            <a:r>
              <a:rPr lang="en-GB" sz="1800" b="1" i="1" dirty="0">
                <a:solidFill>
                  <a:srgbClr val="000000"/>
                </a:solidFill>
                <a:effectLst/>
                <a:latin typeface="Open Sans"/>
              </a:rPr>
              <a:t>Print</a:t>
            </a:r>
            <a:r>
              <a:rPr lang="en-GB" sz="1800" b="0" i="0" dirty="0">
                <a:solidFill>
                  <a:srgbClr val="000000"/>
                </a:solidFill>
                <a:effectLst/>
                <a:latin typeface="Open Sans"/>
              </a:rPr>
              <a:t> Sends the current sketch to the printer according to the settings defined in Page Setup.</a:t>
            </a:r>
          </a:p>
          <a:p>
            <a:pPr lvl="1"/>
            <a:r>
              <a:rPr lang="en-GB" sz="1800" b="1" i="1" dirty="0">
                <a:solidFill>
                  <a:srgbClr val="000000"/>
                </a:solidFill>
                <a:effectLst/>
                <a:latin typeface="Open Sans"/>
              </a:rPr>
              <a:t>Preferences</a:t>
            </a:r>
            <a:r>
              <a:rPr lang="en-GB" sz="1800" b="0" i="0" dirty="0">
                <a:solidFill>
                  <a:srgbClr val="000000"/>
                </a:solidFill>
                <a:effectLst/>
                <a:latin typeface="Open Sans"/>
              </a:rPr>
              <a:t> Opens the Preferences window where some settings of the IDE may be customized, as the language of the IDE interface.</a:t>
            </a:r>
          </a:p>
          <a:p>
            <a:pPr lvl="1"/>
            <a:r>
              <a:rPr lang="en-GB" sz="1800" b="1" i="1" dirty="0">
                <a:solidFill>
                  <a:srgbClr val="000000"/>
                </a:solidFill>
                <a:effectLst/>
                <a:latin typeface="Open Sans"/>
              </a:rPr>
              <a:t>Quit</a:t>
            </a:r>
            <a:r>
              <a:rPr lang="en-GB" sz="1800" b="0" i="0" dirty="0">
                <a:solidFill>
                  <a:srgbClr val="000000"/>
                </a:solidFill>
                <a:effectLst/>
                <a:latin typeface="Open Sans"/>
              </a:rPr>
              <a:t> Closes all IDE windows. The same sketches open when Quit was chosen will be automatically reopened the next time you start the IDE.</a:t>
            </a:r>
          </a:p>
          <a:p>
            <a:pPr marL="0" indent="0">
              <a:buNone/>
            </a:pPr>
            <a:endParaRPr lang="en-IN" sz="1600" dirty="0"/>
          </a:p>
        </p:txBody>
      </p:sp>
    </p:spTree>
    <p:extLst>
      <p:ext uri="{BB962C8B-B14F-4D97-AF65-F5344CB8AC3E}">
        <p14:creationId xmlns:p14="http://schemas.microsoft.com/office/powerpoint/2010/main" val="232793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BC11B-FB2E-4A09-B536-4C0F1EEA9AD8}"/>
              </a:ext>
            </a:extLst>
          </p:cNvPr>
          <p:cNvSpPr>
            <a:spLocks noGrp="1"/>
          </p:cNvSpPr>
          <p:nvPr>
            <p:ph idx="1"/>
          </p:nvPr>
        </p:nvSpPr>
        <p:spPr>
          <a:xfrm>
            <a:off x="838200" y="182880"/>
            <a:ext cx="10515600" cy="6553200"/>
          </a:xfrm>
        </p:spPr>
        <p:txBody>
          <a:bodyPr>
            <a:normAutofit lnSpcReduction="10000"/>
          </a:bodyPr>
          <a:lstStyle/>
          <a:p>
            <a:pPr algn="l"/>
            <a:r>
              <a:rPr lang="en-GB" sz="3000" b="1" i="0" dirty="0">
                <a:solidFill>
                  <a:srgbClr val="000000"/>
                </a:solidFill>
                <a:effectLst/>
                <a:latin typeface="Open Sans"/>
              </a:rPr>
              <a:t>Edit</a:t>
            </a:r>
          </a:p>
          <a:p>
            <a:pPr lvl="1"/>
            <a:r>
              <a:rPr lang="en-GB" sz="2000" b="1" i="1" dirty="0">
                <a:solidFill>
                  <a:srgbClr val="000000"/>
                </a:solidFill>
                <a:effectLst/>
                <a:latin typeface="Open Sans"/>
              </a:rPr>
              <a:t>Undo/Redo</a:t>
            </a:r>
            <a:r>
              <a:rPr lang="en-GB" sz="2000" b="1" i="0" dirty="0">
                <a:solidFill>
                  <a:srgbClr val="000000"/>
                </a:solidFill>
                <a:effectLst/>
                <a:latin typeface="Open Sans"/>
              </a:rPr>
              <a:t> </a:t>
            </a:r>
            <a:r>
              <a:rPr lang="en-GB" sz="2000" b="0" i="0" dirty="0">
                <a:solidFill>
                  <a:srgbClr val="000000"/>
                </a:solidFill>
                <a:effectLst/>
                <a:latin typeface="Open Sans"/>
              </a:rPr>
              <a:t>Goes back of one or more steps you did while editing; when you go back, you may go forward with Redo.</a:t>
            </a:r>
          </a:p>
          <a:p>
            <a:pPr lvl="1"/>
            <a:r>
              <a:rPr lang="en-GB" sz="2000" b="1" i="1" dirty="0">
                <a:solidFill>
                  <a:srgbClr val="000000"/>
                </a:solidFill>
                <a:effectLst/>
                <a:latin typeface="Open Sans"/>
              </a:rPr>
              <a:t>Cut</a:t>
            </a:r>
            <a:r>
              <a:rPr lang="en-GB" sz="2000" b="0" i="0" dirty="0">
                <a:solidFill>
                  <a:srgbClr val="000000"/>
                </a:solidFill>
                <a:effectLst/>
                <a:latin typeface="Open Sans"/>
              </a:rPr>
              <a:t> Removes the selected text from the editor and places it into the clipboard.</a:t>
            </a:r>
          </a:p>
          <a:p>
            <a:pPr lvl="1"/>
            <a:r>
              <a:rPr lang="en-GB" sz="2000" b="1" i="1" dirty="0">
                <a:solidFill>
                  <a:srgbClr val="000000"/>
                </a:solidFill>
                <a:effectLst/>
                <a:latin typeface="Open Sans"/>
              </a:rPr>
              <a:t>Copy</a:t>
            </a:r>
            <a:r>
              <a:rPr lang="en-GB" sz="2000" b="0" i="0" dirty="0">
                <a:solidFill>
                  <a:srgbClr val="000000"/>
                </a:solidFill>
                <a:effectLst/>
                <a:latin typeface="Open Sans"/>
              </a:rPr>
              <a:t> Duplicates the selected text in the editor and places it into the clipboard.</a:t>
            </a:r>
          </a:p>
          <a:p>
            <a:pPr lvl="1"/>
            <a:r>
              <a:rPr lang="en-GB" sz="2000" b="1" i="1" dirty="0">
                <a:solidFill>
                  <a:srgbClr val="000000"/>
                </a:solidFill>
                <a:effectLst/>
                <a:latin typeface="Open Sans"/>
              </a:rPr>
              <a:t>Copy for Forum</a:t>
            </a:r>
            <a:r>
              <a:rPr lang="en-GB" sz="2000" b="1" i="0" dirty="0">
                <a:solidFill>
                  <a:srgbClr val="000000"/>
                </a:solidFill>
                <a:effectLst/>
                <a:latin typeface="Open Sans"/>
              </a:rPr>
              <a:t> </a:t>
            </a:r>
            <a:r>
              <a:rPr lang="en-GB" sz="2000" b="0" i="0" dirty="0">
                <a:solidFill>
                  <a:srgbClr val="000000"/>
                </a:solidFill>
                <a:effectLst/>
                <a:latin typeface="Open Sans"/>
              </a:rPr>
              <a:t>Copies the code of your sketch to the clipboard in a form suitable for posting to the forum, complete with syntax coloring.</a:t>
            </a:r>
          </a:p>
          <a:p>
            <a:pPr lvl="1"/>
            <a:r>
              <a:rPr lang="en-GB" sz="2000" b="1" i="1" dirty="0">
                <a:solidFill>
                  <a:srgbClr val="000000"/>
                </a:solidFill>
                <a:effectLst/>
                <a:latin typeface="Open Sans"/>
              </a:rPr>
              <a:t>Copy as HTML</a:t>
            </a:r>
            <a:r>
              <a:rPr lang="en-GB" sz="2000" b="1" i="0" dirty="0">
                <a:solidFill>
                  <a:srgbClr val="000000"/>
                </a:solidFill>
                <a:effectLst/>
                <a:latin typeface="Open Sans"/>
              </a:rPr>
              <a:t> </a:t>
            </a:r>
            <a:r>
              <a:rPr lang="en-GB" sz="2000" b="0" i="0" dirty="0">
                <a:solidFill>
                  <a:srgbClr val="000000"/>
                </a:solidFill>
                <a:effectLst/>
                <a:latin typeface="Open Sans"/>
              </a:rPr>
              <a:t>Copies the code of your sketch to the clipboard as HTML, suitable for embedding in web pages.</a:t>
            </a:r>
          </a:p>
          <a:p>
            <a:pPr lvl="1"/>
            <a:r>
              <a:rPr lang="en-GB" sz="2000" b="1" i="1" dirty="0">
                <a:solidFill>
                  <a:srgbClr val="000000"/>
                </a:solidFill>
                <a:effectLst/>
                <a:latin typeface="Open Sans"/>
              </a:rPr>
              <a:t>Paste</a:t>
            </a:r>
            <a:r>
              <a:rPr lang="en-GB" sz="2000" b="0" i="0" dirty="0">
                <a:solidFill>
                  <a:srgbClr val="000000"/>
                </a:solidFill>
                <a:effectLst/>
                <a:latin typeface="Open Sans"/>
              </a:rPr>
              <a:t> Puts the contents of the clipboard at the cursor position, in the editor.</a:t>
            </a:r>
          </a:p>
          <a:p>
            <a:pPr lvl="1"/>
            <a:r>
              <a:rPr lang="en-GB" sz="2000" b="1" i="1" dirty="0">
                <a:solidFill>
                  <a:srgbClr val="000000"/>
                </a:solidFill>
                <a:effectLst/>
                <a:latin typeface="Open Sans"/>
              </a:rPr>
              <a:t>Select All</a:t>
            </a:r>
            <a:r>
              <a:rPr lang="en-GB" sz="2000" b="1" i="0" dirty="0">
                <a:solidFill>
                  <a:srgbClr val="000000"/>
                </a:solidFill>
                <a:effectLst/>
                <a:latin typeface="Open Sans"/>
              </a:rPr>
              <a:t> </a:t>
            </a:r>
            <a:r>
              <a:rPr lang="en-GB" sz="2000" b="0" i="0" dirty="0">
                <a:solidFill>
                  <a:srgbClr val="000000"/>
                </a:solidFill>
                <a:effectLst/>
                <a:latin typeface="Open Sans"/>
              </a:rPr>
              <a:t>Selects and highlights the whole content of the editor.</a:t>
            </a:r>
          </a:p>
          <a:p>
            <a:pPr lvl="1"/>
            <a:r>
              <a:rPr lang="en-GB" sz="2000" b="1" i="1" dirty="0">
                <a:solidFill>
                  <a:srgbClr val="000000"/>
                </a:solidFill>
                <a:effectLst/>
                <a:latin typeface="Open Sans"/>
              </a:rPr>
              <a:t>Comment/Uncomment</a:t>
            </a:r>
            <a:r>
              <a:rPr lang="en-GB" sz="2000" b="1" i="0" dirty="0">
                <a:solidFill>
                  <a:srgbClr val="000000"/>
                </a:solidFill>
                <a:effectLst/>
                <a:latin typeface="Open Sans"/>
              </a:rPr>
              <a:t> </a:t>
            </a:r>
            <a:r>
              <a:rPr lang="en-GB" sz="2000" b="0" i="0" dirty="0">
                <a:solidFill>
                  <a:srgbClr val="000000"/>
                </a:solidFill>
                <a:effectLst/>
                <a:latin typeface="Open Sans"/>
              </a:rPr>
              <a:t>Puts or removes the // comment marker at the beginning of each selected line.</a:t>
            </a:r>
          </a:p>
          <a:p>
            <a:pPr lvl="1"/>
            <a:r>
              <a:rPr lang="en-GB" sz="2000" b="1" i="1" dirty="0">
                <a:solidFill>
                  <a:srgbClr val="000000"/>
                </a:solidFill>
                <a:effectLst/>
                <a:latin typeface="Open Sans"/>
              </a:rPr>
              <a:t>Increase/Decrease </a:t>
            </a:r>
            <a:r>
              <a:rPr lang="en-GB" sz="2000" b="0" i="1" dirty="0">
                <a:solidFill>
                  <a:srgbClr val="000000"/>
                </a:solidFill>
                <a:effectLst/>
                <a:latin typeface="Open Sans"/>
              </a:rPr>
              <a:t>Indent</a:t>
            </a:r>
            <a:r>
              <a:rPr lang="en-GB" sz="2000" b="0" i="0" dirty="0">
                <a:solidFill>
                  <a:srgbClr val="000000"/>
                </a:solidFill>
                <a:effectLst/>
                <a:latin typeface="Open Sans"/>
              </a:rPr>
              <a:t> Adds or subtracts a space at the beginning of each selected line, moving the text one space on the right or eliminating a space at the beginning.</a:t>
            </a:r>
          </a:p>
          <a:p>
            <a:pPr lvl="1"/>
            <a:r>
              <a:rPr lang="en-GB" sz="2000" b="1" i="1" dirty="0">
                <a:solidFill>
                  <a:srgbClr val="000000"/>
                </a:solidFill>
                <a:effectLst/>
                <a:latin typeface="Open Sans"/>
              </a:rPr>
              <a:t>Find</a:t>
            </a:r>
            <a:r>
              <a:rPr lang="en-GB" sz="2000" b="0" i="0" dirty="0">
                <a:solidFill>
                  <a:srgbClr val="000000"/>
                </a:solidFill>
                <a:effectLst/>
                <a:latin typeface="Open Sans"/>
              </a:rPr>
              <a:t> Opens the Find and Replace window where you can specify text to search inside the current sketch according to several options.</a:t>
            </a:r>
          </a:p>
          <a:p>
            <a:pPr lvl="1"/>
            <a:r>
              <a:rPr lang="en-GB" sz="2000" b="1" i="1" dirty="0">
                <a:solidFill>
                  <a:srgbClr val="000000"/>
                </a:solidFill>
                <a:effectLst/>
                <a:latin typeface="Open Sans"/>
              </a:rPr>
              <a:t>Find Next</a:t>
            </a:r>
            <a:r>
              <a:rPr lang="en-GB" sz="2000" b="1" i="0" dirty="0">
                <a:solidFill>
                  <a:srgbClr val="000000"/>
                </a:solidFill>
                <a:effectLst/>
                <a:latin typeface="Open Sans"/>
              </a:rPr>
              <a:t> </a:t>
            </a:r>
            <a:r>
              <a:rPr lang="en-GB" sz="2000" b="0" i="0" dirty="0">
                <a:solidFill>
                  <a:srgbClr val="000000"/>
                </a:solidFill>
                <a:effectLst/>
                <a:latin typeface="Open Sans"/>
              </a:rPr>
              <a:t>Highlights the next occurrence - if any - of the string specified as the search item in the Find window, relative to the cursor position.</a:t>
            </a:r>
          </a:p>
          <a:p>
            <a:pPr lvl="1"/>
            <a:r>
              <a:rPr lang="en-GB" sz="2000" b="1" i="1" dirty="0">
                <a:solidFill>
                  <a:srgbClr val="000000"/>
                </a:solidFill>
                <a:effectLst/>
                <a:latin typeface="Open Sans"/>
              </a:rPr>
              <a:t>Find Previous</a:t>
            </a:r>
            <a:r>
              <a:rPr lang="en-GB" sz="2000" b="1" i="0" dirty="0">
                <a:solidFill>
                  <a:srgbClr val="000000"/>
                </a:solidFill>
                <a:effectLst/>
                <a:latin typeface="Open Sans"/>
              </a:rPr>
              <a:t> </a:t>
            </a:r>
            <a:r>
              <a:rPr lang="en-GB" sz="2000" b="0" i="0" dirty="0">
                <a:solidFill>
                  <a:srgbClr val="000000"/>
                </a:solidFill>
                <a:effectLst/>
                <a:latin typeface="Open Sans"/>
              </a:rPr>
              <a:t>Highlights the previous occurrence - if any - of the string specified as the search item in the Find window relative to the cursor position.</a:t>
            </a:r>
          </a:p>
          <a:p>
            <a:endParaRPr lang="en-IN" sz="1600" dirty="0"/>
          </a:p>
        </p:txBody>
      </p:sp>
    </p:spTree>
    <p:extLst>
      <p:ext uri="{BB962C8B-B14F-4D97-AF65-F5344CB8AC3E}">
        <p14:creationId xmlns:p14="http://schemas.microsoft.com/office/powerpoint/2010/main" val="213583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C34F2-81CD-41B1-AF62-90FCFBCE0DDF}"/>
              </a:ext>
            </a:extLst>
          </p:cNvPr>
          <p:cNvSpPr>
            <a:spLocks noGrp="1"/>
          </p:cNvSpPr>
          <p:nvPr>
            <p:ph idx="1"/>
          </p:nvPr>
        </p:nvSpPr>
        <p:spPr>
          <a:xfrm>
            <a:off x="152400" y="172720"/>
            <a:ext cx="11201400" cy="6583680"/>
          </a:xfrm>
        </p:spPr>
        <p:txBody>
          <a:bodyPr>
            <a:normAutofit fontScale="92500" lnSpcReduction="10000"/>
          </a:bodyPr>
          <a:lstStyle/>
          <a:p>
            <a:pPr algn="l"/>
            <a:r>
              <a:rPr lang="en-GB" sz="3300" b="1" i="0" dirty="0">
                <a:solidFill>
                  <a:srgbClr val="000000"/>
                </a:solidFill>
                <a:effectLst/>
                <a:latin typeface="Open Sans"/>
              </a:rPr>
              <a:t>Sketch</a:t>
            </a:r>
          </a:p>
          <a:p>
            <a:pPr lvl="1"/>
            <a:r>
              <a:rPr lang="en-GB" b="1" i="1" dirty="0">
                <a:solidFill>
                  <a:srgbClr val="000000"/>
                </a:solidFill>
                <a:effectLst/>
                <a:latin typeface="Open Sans"/>
              </a:rPr>
              <a:t>Verify/Compile</a:t>
            </a:r>
            <a:r>
              <a:rPr lang="en-GB" b="1" i="0" dirty="0">
                <a:solidFill>
                  <a:srgbClr val="000000"/>
                </a:solidFill>
                <a:effectLst/>
                <a:latin typeface="Open Sans"/>
              </a:rPr>
              <a:t> </a:t>
            </a:r>
            <a:r>
              <a:rPr lang="en-GB" b="0" i="0" dirty="0">
                <a:solidFill>
                  <a:srgbClr val="000000"/>
                </a:solidFill>
                <a:effectLst/>
                <a:latin typeface="Open Sans"/>
              </a:rPr>
              <a:t>Checks your sketch for errors compiling it; it will report memory usage for code and variables in the console area.</a:t>
            </a:r>
          </a:p>
          <a:p>
            <a:pPr lvl="1"/>
            <a:r>
              <a:rPr lang="en-GB" b="1" i="1" dirty="0">
                <a:solidFill>
                  <a:srgbClr val="000000"/>
                </a:solidFill>
                <a:effectLst/>
                <a:latin typeface="Open Sans"/>
              </a:rPr>
              <a:t>Upload</a:t>
            </a:r>
            <a:r>
              <a:rPr lang="en-GB" b="1" i="0" dirty="0">
                <a:solidFill>
                  <a:srgbClr val="000000"/>
                </a:solidFill>
                <a:effectLst/>
                <a:latin typeface="Open Sans"/>
              </a:rPr>
              <a:t> </a:t>
            </a:r>
            <a:r>
              <a:rPr lang="en-GB" b="0" i="0" dirty="0">
                <a:solidFill>
                  <a:srgbClr val="000000"/>
                </a:solidFill>
                <a:effectLst/>
                <a:latin typeface="Open Sans"/>
              </a:rPr>
              <a:t>Compiles and loads the binary file onto the configured board through the configured Port.</a:t>
            </a:r>
          </a:p>
          <a:p>
            <a:pPr lvl="1"/>
            <a:r>
              <a:rPr lang="en-GB" b="1" i="1" dirty="0">
                <a:solidFill>
                  <a:srgbClr val="000000"/>
                </a:solidFill>
                <a:effectLst/>
                <a:latin typeface="Open Sans"/>
              </a:rPr>
              <a:t>Upload Using Programmer</a:t>
            </a:r>
            <a:r>
              <a:rPr lang="en-GB" b="1" i="0" dirty="0">
                <a:solidFill>
                  <a:srgbClr val="000000"/>
                </a:solidFill>
                <a:effectLst/>
                <a:latin typeface="Open Sans"/>
              </a:rPr>
              <a:t> </a:t>
            </a:r>
            <a:r>
              <a:rPr lang="en-GB" b="0" i="0" dirty="0">
                <a:solidFill>
                  <a:srgbClr val="000000"/>
                </a:solidFill>
                <a:effectLst/>
                <a:latin typeface="Open Sans"/>
              </a:rPr>
              <a:t>This will overwrite the bootloader on the board; you will need to use Tools &gt; Burn Bootloader to restore it and be able to Upload to USB serial port again. However, it allows you to use the full capacity of the Flash memory for your sketch. Please note that this command will NOT burn the fuses. To do so a </a:t>
            </a:r>
            <a:r>
              <a:rPr lang="en-GB" b="0" i="1" dirty="0">
                <a:solidFill>
                  <a:srgbClr val="000000"/>
                </a:solidFill>
                <a:effectLst/>
                <a:latin typeface="Open Sans"/>
              </a:rPr>
              <a:t>Tools -&gt; Burn Bootloader</a:t>
            </a:r>
            <a:r>
              <a:rPr lang="en-GB" b="0" i="0" dirty="0">
                <a:solidFill>
                  <a:srgbClr val="000000"/>
                </a:solidFill>
                <a:effectLst/>
                <a:latin typeface="Open Sans"/>
              </a:rPr>
              <a:t> command must be executed.</a:t>
            </a:r>
          </a:p>
          <a:p>
            <a:pPr lvl="1"/>
            <a:r>
              <a:rPr lang="en-GB" b="1" i="1" dirty="0">
                <a:solidFill>
                  <a:srgbClr val="000000"/>
                </a:solidFill>
                <a:effectLst/>
                <a:latin typeface="Open Sans"/>
              </a:rPr>
              <a:t>Export Compiled Binary</a:t>
            </a:r>
            <a:r>
              <a:rPr lang="en-GB" b="1" i="0" dirty="0">
                <a:solidFill>
                  <a:srgbClr val="000000"/>
                </a:solidFill>
                <a:effectLst/>
                <a:latin typeface="Open Sans"/>
              </a:rPr>
              <a:t> </a:t>
            </a:r>
            <a:r>
              <a:rPr lang="en-GB" b="0" i="0" dirty="0">
                <a:solidFill>
                  <a:srgbClr val="000000"/>
                </a:solidFill>
                <a:effectLst/>
                <a:latin typeface="Open Sans"/>
              </a:rPr>
              <a:t>Saves a .hex file that may be kept as archive or sent to the board using other tools.</a:t>
            </a:r>
          </a:p>
          <a:p>
            <a:pPr lvl="1"/>
            <a:r>
              <a:rPr lang="en-GB" b="1" i="1" dirty="0">
                <a:solidFill>
                  <a:srgbClr val="000000"/>
                </a:solidFill>
                <a:effectLst/>
                <a:latin typeface="Open Sans"/>
              </a:rPr>
              <a:t>Show Sketch Folder</a:t>
            </a:r>
            <a:r>
              <a:rPr lang="en-GB" b="1" i="0" dirty="0">
                <a:solidFill>
                  <a:srgbClr val="000000"/>
                </a:solidFill>
                <a:effectLst/>
                <a:latin typeface="Open Sans"/>
              </a:rPr>
              <a:t> </a:t>
            </a:r>
            <a:r>
              <a:rPr lang="en-GB" b="0" i="0" dirty="0">
                <a:solidFill>
                  <a:srgbClr val="000000"/>
                </a:solidFill>
                <a:effectLst/>
                <a:latin typeface="Open Sans"/>
              </a:rPr>
              <a:t>Opens the current sketch folder.</a:t>
            </a:r>
          </a:p>
          <a:p>
            <a:pPr lvl="1"/>
            <a:r>
              <a:rPr lang="en-GB" b="1" i="1" dirty="0">
                <a:solidFill>
                  <a:srgbClr val="000000"/>
                </a:solidFill>
                <a:effectLst/>
                <a:latin typeface="Open Sans"/>
              </a:rPr>
              <a:t>Include Library</a:t>
            </a:r>
            <a:r>
              <a:rPr lang="en-GB" b="1" i="0" dirty="0">
                <a:solidFill>
                  <a:srgbClr val="000000"/>
                </a:solidFill>
                <a:effectLst/>
                <a:latin typeface="Open Sans"/>
              </a:rPr>
              <a:t> </a:t>
            </a:r>
            <a:r>
              <a:rPr lang="en-GB" b="0" i="0" dirty="0">
                <a:solidFill>
                  <a:srgbClr val="000000"/>
                </a:solidFill>
                <a:effectLst/>
                <a:latin typeface="Open Sans"/>
              </a:rPr>
              <a:t>Adds a library to your sketch by inserting #include statements at the start of your code. For more details, see </a:t>
            </a:r>
            <a:r>
              <a:rPr lang="en-GB" b="0" i="0" u="none" strike="noStrike" dirty="0">
                <a:solidFill>
                  <a:srgbClr val="00979D"/>
                </a:solidFill>
                <a:effectLst/>
                <a:latin typeface="Open Sans"/>
                <a:hlinkClick r:id="rId3"/>
              </a:rPr>
              <a:t>libraries</a:t>
            </a:r>
            <a:r>
              <a:rPr lang="en-GB" b="0" i="0" dirty="0">
                <a:solidFill>
                  <a:srgbClr val="000000"/>
                </a:solidFill>
                <a:effectLst/>
                <a:latin typeface="Open Sans"/>
              </a:rPr>
              <a:t> below. Additionally, from this menu item you can access the Library Manager and import new libraries from .zip files.</a:t>
            </a:r>
          </a:p>
          <a:p>
            <a:pPr lvl="1"/>
            <a:r>
              <a:rPr lang="en-GB" b="1" i="1" dirty="0">
                <a:solidFill>
                  <a:srgbClr val="000000"/>
                </a:solidFill>
                <a:effectLst/>
                <a:latin typeface="Open Sans"/>
              </a:rPr>
              <a:t>Add File...</a:t>
            </a:r>
            <a:r>
              <a:rPr lang="en-GB" b="1" i="0" dirty="0">
                <a:solidFill>
                  <a:srgbClr val="000000"/>
                </a:solidFill>
                <a:effectLst/>
                <a:latin typeface="Open Sans"/>
              </a:rPr>
              <a:t> </a:t>
            </a:r>
            <a:r>
              <a:rPr lang="en-GB" b="0" i="0" dirty="0">
                <a:solidFill>
                  <a:srgbClr val="000000"/>
                </a:solidFill>
                <a:effectLst/>
                <a:latin typeface="Open Sans"/>
              </a:rPr>
              <a:t>Adds a source file to the sketch (it will be copied from its current location). The new file appears in a new tab in the sketch window. Files can be removed from the sketch using the tab menu accessible clicking on the small triangle icon below the serial monitor one on the right side o the toolbar.</a:t>
            </a:r>
          </a:p>
          <a:p>
            <a:pPr marL="0" indent="0">
              <a:buNone/>
            </a:pPr>
            <a:endParaRPr lang="en-IN" dirty="0"/>
          </a:p>
        </p:txBody>
      </p:sp>
    </p:spTree>
    <p:extLst>
      <p:ext uri="{BB962C8B-B14F-4D97-AF65-F5344CB8AC3E}">
        <p14:creationId xmlns:p14="http://schemas.microsoft.com/office/powerpoint/2010/main" val="19136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A3BCA-BADC-46B1-ADCD-1E381BBD8FC3}"/>
              </a:ext>
            </a:extLst>
          </p:cNvPr>
          <p:cNvSpPr>
            <a:spLocks noGrp="1"/>
          </p:cNvSpPr>
          <p:nvPr>
            <p:ph idx="1"/>
          </p:nvPr>
        </p:nvSpPr>
        <p:spPr>
          <a:xfrm>
            <a:off x="193040" y="355600"/>
            <a:ext cx="11160760" cy="5821363"/>
          </a:xfrm>
        </p:spPr>
        <p:txBody>
          <a:bodyPr>
            <a:normAutofit fontScale="62500" lnSpcReduction="20000"/>
          </a:bodyPr>
          <a:lstStyle/>
          <a:p>
            <a:pPr algn="l"/>
            <a:r>
              <a:rPr lang="en-GB" sz="3400" b="1" i="0" dirty="0">
                <a:solidFill>
                  <a:srgbClr val="000000"/>
                </a:solidFill>
                <a:effectLst/>
                <a:latin typeface="Open Sans"/>
              </a:rPr>
              <a:t>Tools</a:t>
            </a:r>
          </a:p>
          <a:p>
            <a:pPr lvl="1"/>
            <a:r>
              <a:rPr lang="en-GB" sz="3400" b="1" i="1" dirty="0">
                <a:solidFill>
                  <a:srgbClr val="000000"/>
                </a:solidFill>
                <a:effectLst/>
                <a:latin typeface="Open Sans"/>
              </a:rPr>
              <a:t>Auto Format</a:t>
            </a:r>
            <a:r>
              <a:rPr lang="en-GB" sz="3400" b="1" i="0" dirty="0">
                <a:solidFill>
                  <a:srgbClr val="000000"/>
                </a:solidFill>
                <a:effectLst/>
                <a:latin typeface="Open Sans"/>
              </a:rPr>
              <a:t> </a:t>
            </a:r>
            <a:r>
              <a:rPr lang="en-GB" sz="3400" b="0" i="0" dirty="0">
                <a:solidFill>
                  <a:srgbClr val="000000"/>
                </a:solidFill>
                <a:effectLst/>
                <a:latin typeface="Open Sans"/>
              </a:rPr>
              <a:t>This formats your code nicely: i.e. indents it so that opening and closing curly braces line up, and that the statements inside curly braces are indented more.</a:t>
            </a:r>
          </a:p>
          <a:p>
            <a:pPr lvl="1"/>
            <a:r>
              <a:rPr lang="en-GB" sz="3400" b="1" i="1" dirty="0">
                <a:solidFill>
                  <a:srgbClr val="000000"/>
                </a:solidFill>
                <a:effectLst/>
                <a:latin typeface="Open Sans"/>
              </a:rPr>
              <a:t>Archive Sketch</a:t>
            </a:r>
            <a:r>
              <a:rPr lang="en-GB" sz="3400" b="1" i="0" dirty="0">
                <a:solidFill>
                  <a:srgbClr val="000000"/>
                </a:solidFill>
                <a:effectLst/>
                <a:latin typeface="Open Sans"/>
              </a:rPr>
              <a:t> </a:t>
            </a:r>
            <a:r>
              <a:rPr lang="en-GB" sz="3400" b="0" i="0" dirty="0">
                <a:solidFill>
                  <a:srgbClr val="000000"/>
                </a:solidFill>
                <a:effectLst/>
                <a:latin typeface="Open Sans"/>
              </a:rPr>
              <a:t>Archives a copy of the current sketch in .zip format. The archive is placed in the same directory as the sketch.</a:t>
            </a:r>
          </a:p>
          <a:p>
            <a:pPr lvl="1"/>
            <a:r>
              <a:rPr lang="en-GB" sz="3400" b="1" i="1" dirty="0">
                <a:solidFill>
                  <a:srgbClr val="000000"/>
                </a:solidFill>
                <a:effectLst/>
                <a:latin typeface="Open Sans"/>
              </a:rPr>
              <a:t>Fix Encoding &amp; Reload</a:t>
            </a:r>
            <a:r>
              <a:rPr lang="en-GB" sz="3400" b="1" i="0" dirty="0">
                <a:solidFill>
                  <a:srgbClr val="000000"/>
                </a:solidFill>
                <a:effectLst/>
                <a:latin typeface="Open Sans"/>
              </a:rPr>
              <a:t> Fixes </a:t>
            </a:r>
            <a:r>
              <a:rPr lang="en-GB" sz="3400" b="0" i="0" dirty="0">
                <a:solidFill>
                  <a:srgbClr val="000000"/>
                </a:solidFill>
                <a:effectLst/>
                <a:latin typeface="Open Sans"/>
              </a:rPr>
              <a:t>possible discrepancies between the editor char map encoding and other operating systems char maps.</a:t>
            </a:r>
          </a:p>
          <a:p>
            <a:pPr lvl="1"/>
            <a:r>
              <a:rPr lang="en-GB" sz="3400" b="1" i="1" dirty="0">
                <a:solidFill>
                  <a:srgbClr val="000000"/>
                </a:solidFill>
                <a:effectLst/>
                <a:latin typeface="Open Sans"/>
              </a:rPr>
              <a:t>Serial Monitor</a:t>
            </a:r>
            <a:r>
              <a:rPr lang="en-GB" sz="3400" b="1" i="0" dirty="0">
                <a:solidFill>
                  <a:srgbClr val="000000"/>
                </a:solidFill>
                <a:effectLst/>
                <a:latin typeface="Open Sans"/>
              </a:rPr>
              <a:t> </a:t>
            </a:r>
            <a:r>
              <a:rPr lang="en-GB" sz="3400" b="0" i="0" dirty="0">
                <a:solidFill>
                  <a:srgbClr val="000000"/>
                </a:solidFill>
                <a:effectLst/>
                <a:latin typeface="Open Sans"/>
              </a:rPr>
              <a:t>Opens the serial monitor window and initiates the exchange of data with any connected board on the currently selected Port. This usually resets the board, if the board supports Reset over serial port opening.</a:t>
            </a:r>
          </a:p>
          <a:p>
            <a:pPr lvl="1"/>
            <a:r>
              <a:rPr lang="en-GB" sz="3400" b="1" i="1" dirty="0">
                <a:solidFill>
                  <a:srgbClr val="000000"/>
                </a:solidFill>
                <a:effectLst/>
                <a:latin typeface="Open Sans"/>
              </a:rPr>
              <a:t>Board</a:t>
            </a:r>
            <a:r>
              <a:rPr lang="en-GB" sz="3400" b="0" i="0" dirty="0">
                <a:solidFill>
                  <a:srgbClr val="000000"/>
                </a:solidFill>
                <a:effectLst/>
                <a:latin typeface="Open Sans"/>
              </a:rPr>
              <a:t> Select the board that you're using. See below for </a:t>
            </a:r>
            <a:r>
              <a:rPr lang="en-GB" sz="3400" b="0" i="0" u="none" strike="noStrike" dirty="0">
                <a:solidFill>
                  <a:srgbClr val="00979D"/>
                </a:solidFill>
                <a:effectLst/>
                <a:latin typeface="Open Sans"/>
                <a:hlinkClick r:id="rId2"/>
              </a:rPr>
              <a:t>descriptions of the various boards</a:t>
            </a:r>
            <a:r>
              <a:rPr lang="en-GB" sz="3400" b="0" i="0" dirty="0">
                <a:solidFill>
                  <a:srgbClr val="000000"/>
                </a:solidFill>
                <a:effectLst/>
                <a:latin typeface="Open Sans"/>
              </a:rPr>
              <a:t>.</a:t>
            </a:r>
          </a:p>
          <a:p>
            <a:pPr lvl="1"/>
            <a:r>
              <a:rPr lang="en-GB" sz="3400" b="1" i="1" dirty="0">
                <a:solidFill>
                  <a:srgbClr val="000000"/>
                </a:solidFill>
                <a:effectLst/>
                <a:latin typeface="Open Sans"/>
              </a:rPr>
              <a:t>Port</a:t>
            </a:r>
            <a:r>
              <a:rPr lang="en-GB" sz="3400" b="1" i="0" dirty="0">
                <a:solidFill>
                  <a:srgbClr val="000000"/>
                </a:solidFill>
                <a:effectLst/>
                <a:latin typeface="Open Sans"/>
              </a:rPr>
              <a:t> </a:t>
            </a:r>
            <a:r>
              <a:rPr lang="en-GB" sz="3400" b="0" i="0" dirty="0">
                <a:solidFill>
                  <a:srgbClr val="000000"/>
                </a:solidFill>
                <a:effectLst/>
                <a:latin typeface="Open Sans"/>
              </a:rPr>
              <a:t>This menu contains all the serial devices (real or virtual) on your machine. It should automatically refresh every time you open the top-level tools menu.</a:t>
            </a:r>
          </a:p>
          <a:p>
            <a:pPr lvl="1"/>
            <a:r>
              <a:rPr lang="en-GB" sz="3400" b="1" i="1" dirty="0">
                <a:solidFill>
                  <a:srgbClr val="000000"/>
                </a:solidFill>
                <a:effectLst/>
                <a:latin typeface="Open Sans"/>
              </a:rPr>
              <a:t>Programmer</a:t>
            </a:r>
            <a:r>
              <a:rPr lang="en-GB" sz="3400" b="1" i="0" dirty="0">
                <a:solidFill>
                  <a:srgbClr val="000000"/>
                </a:solidFill>
                <a:effectLst/>
                <a:latin typeface="Open Sans"/>
              </a:rPr>
              <a:t> </a:t>
            </a:r>
            <a:r>
              <a:rPr lang="en-GB" sz="3400" b="0" i="0" dirty="0">
                <a:solidFill>
                  <a:srgbClr val="000000"/>
                </a:solidFill>
                <a:effectLst/>
                <a:latin typeface="Open Sans"/>
              </a:rPr>
              <a:t>For selecting a hardware programmer when programming a board or chip and not using the onboard USB-serial connection. Normally you won't need this, but if you're </a:t>
            </a:r>
            <a:r>
              <a:rPr lang="en-GB" sz="3400" b="0" i="0" u="none" strike="noStrike" dirty="0">
                <a:solidFill>
                  <a:srgbClr val="00979D"/>
                </a:solidFill>
                <a:effectLst/>
                <a:latin typeface="Open Sans"/>
                <a:hlinkClick r:id="rId3"/>
              </a:rPr>
              <a:t>burning a bootloader</a:t>
            </a:r>
            <a:r>
              <a:rPr lang="en-GB" sz="3400" b="0" i="0" dirty="0">
                <a:solidFill>
                  <a:srgbClr val="000000"/>
                </a:solidFill>
                <a:effectLst/>
                <a:latin typeface="Open Sans"/>
              </a:rPr>
              <a:t> to a new microcontroller, you will use this.</a:t>
            </a:r>
          </a:p>
          <a:p>
            <a:pPr lvl="1"/>
            <a:r>
              <a:rPr lang="en-GB" sz="3400" b="1" i="1" dirty="0">
                <a:solidFill>
                  <a:srgbClr val="000000"/>
                </a:solidFill>
                <a:effectLst/>
                <a:latin typeface="Open Sans"/>
              </a:rPr>
              <a:t>Burn Bootloader</a:t>
            </a:r>
            <a:r>
              <a:rPr lang="en-GB" sz="3400" b="1" i="0" dirty="0">
                <a:solidFill>
                  <a:srgbClr val="000000"/>
                </a:solidFill>
                <a:effectLst/>
                <a:latin typeface="Open Sans"/>
              </a:rPr>
              <a:t> </a:t>
            </a:r>
            <a:r>
              <a:rPr lang="en-GB" sz="3400" b="0" i="0" dirty="0">
                <a:solidFill>
                  <a:srgbClr val="000000"/>
                </a:solidFill>
                <a:effectLst/>
                <a:latin typeface="Open Sans"/>
              </a:rPr>
              <a:t>The items in this menu allow you to burn a </a:t>
            </a:r>
            <a:r>
              <a:rPr lang="en-GB" sz="3400" b="0" i="0" u="none" strike="noStrike" dirty="0">
                <a:solidFill>
                  <a:srgbClr val="7FCBCD"/>
                </a:solidFill>
                <a:effectLst/>
                <a:latin typeface="Open Sans"/>
                <a:hlinkClick r:id="rId4"/>
              </a:rPr>
              <a:t>bootloader</a:t>
            </a:r>
            <a:r>
              <a:rPr lang="en-GB" sz="3400" b="0" i="0" dirty="0">
                <a:solidFill>
                  <a:srgbClr val="000000"/>
                </a:solidFill>
                <a:effectLst/>
                <a:latin typeface="Open Sans"/>
              </a:rPr>
              <a:t> onto the microcontroller on an Arduino board. This is not required for normal use of an Arduino board but is useful if you purchase a new ATmega microcontroller (which normally come without a bootloader). Ensure that you've selected the correct board from the </a:t>
            </a:r>
            <a:r>
              <a:rPr lang="en-GB" sz="3400" b="1" i="0" dirty="0">
                <a:solidFill>
                  <a:srgbClr val="000000"/>
                </a:solidFill>
                <a:effectLst/>
                <a:latin typeface="Open Sans"/>
              </a:rPr>
              <a:t>Boards</a:t>
            </a:r>
            <a:r>
              <a:rPr lang="en-GB" sz="3400" b="0" i="0" dirty="0">
                <a:solidFill>
                  <a:srgbClr val="000000"/>
                </a:solidFill>
                <a:effectLst/>
                <a:latin typeface="Open Sans"/>
              </a:rPr>
              <a:t> menu before burning the bootloader on the target board. This command also set the right fuses.</a:t>
            </a:r>
          </a:p>
          <a:p>
            <a:endParaRPr lang="en-IN" dirty="0"/>
          </a:p>
        </p:txBody>
      </p:sp>
    </p:spTree>
    <p:extLst>
      <p:ext uri="{BB962C8B-B14F-4D97-AF65-F5344CB8AC3E}">
        <p14:creationId xmlns:p14="http://schemas.microsoft.com/office/powerpoint/2010/main" val="110012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4640-3C05-4424-AF62-214F0A87B0E9}"/>
              </a:ext>
            </a:extLst>
          </p:cNvPr>
          <p:cNvSpPr>
            <a:spLocks noGrp="1"/>
          </p:cNvSpPr>
          <p:nvPr>
            <p:ph type="title"/>
          </p:nvPr>
        </p:nvSpPr>
        <p:spPr>
          <a:xfrm>
            <a:off x="1036320" y="2950447"/>
            <a:ext cx="12192000" cy="957105"/>
          </a:xfrm>
        </p:spPr>
        <p:txBody>
          <a:bodyPr>
            <a:noAutofit/>
          </a:bodyPr>
          <a:lstStyle/>
          <a:p>
            <a:r>
              <a:rPr lang="en-GB" sz="3200" b="1" dirty="0">
                <a:solidFill>
                  <a:schemeClr val="accent2">
                    <a:lumMod val="75000"/>
                  </a:schemeClr>
                </a:solidFill>
                <a:latin typeface="+mn-lt"/>
              </a:rPr>
              <a:t>HOW TO WRITE PROGRAMMING/SKETCH</a:t>
            </a:r>
            <a:r>
              <a:rPr lang="en-IN" sz="3200" dirty="0">
                <a:solidFill>
                  <a:schemeClr val="accent2">
                    <a:lumMod val="75000"/>
                  </a:schemeClr>
                </a:solidFill>
                <a:latin typeface="+mn-lt"/>
              </a:rPr>
              <a:t> </a:t>
            </a:r>
            <a:r>
              <a:rPr lang="en-GB" sz="3200" b="1" dirty="0">
                <a:solidFill>
                  <a:schemeClr val="accent2">
                    <a:lumMod val="75000"/>
                  </a:schemeClr>
                </a:solidFill>
                <a:latin typeface="+mn-lt"/>
              </a:rPr>
              <a:t>IN ARDUINO IDE</a:t>
            </a:r>
            <a:endParaRPr lang="en-IN" sz="3200" b="1" dirty="0">
              <a:solidFill>
                <a:schemeClr val="accent2">
                  <a:lumMod val="75000"/>
                </a:schemeClr>
              </a:solidFill>
              <a:latin typeface="+mn-lt"/>
            </a:endParaRPr>
          </a:p>
        </p:txBody>
      </p:sp>
    </p:spTree>
    <p:extLst>
      <p:ext uri="{BB962C8B-B14F-4D97-AF65-F5344CB8AC3E}">
        <p14:creationId xmlns:p14="http://schemas.microsoft.com/office/powerpoint/2010/main" val="114166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9123-1DD2-410E-B816-21485BEFD319}"/>
              </a:ext>
            </a:extLst>
          </p:cNvPr>
          <p:cNvSpPr>
            <a:spLocks noGrp="1"/>
          </p:cNvSpPr>
          <p:nvPr>
            <p:ph type="title"/>
          </p:nvPr>
        </p:nvSpPr>
        <p:spPr>
          <a:xfrm>
            <a:off x="0" y="111125"/>
            <a:ext cx="10515600" cy="650875"/>
          </a:xfrm>
        </p:spPr>
        <p:txBody>
          <a:bodyPr>
            <a:normAutofit fontScale="90000"/>
          </a:bodyPr>
          <a:lstStyle/>
          <a:p>
            <a:r>
              <a:rPr lang="en-IN" b="0" i="0" dirty="0">
                <a:solidFill>
                  <a:srgbClr val="E67E22"/>
                </a:solidFill>
                <a:effectLst/>
                <a:latin typeface="typoninesans regular 18"/>
              </a:rPr>
              <a:t>Comments</a:t>
            </a:r>
            <a:endParaRPr lang="en-IN" dirty="0"/>
          </a:p>
        </p:txBody>
      </p:sp>
      <p:sp>
        <p:nvSpPr>
          <p:cNvPr id="3" name="Content Placeholder 2">
            <a:extLst>
              <a:ext uri="{FF2B5EF4-FFF2-40B4-BE49-F238E27FC236}">
                <a16:creationId xmlns:a16="http://schemas.microsoft.com/office/drawing/2014/main" id="{BA9CE5AF-699F-4954-BB1C-A4B3DF02C9EE}"/>
              </a:ext>
            </a:extLst>
          </p:cNvPr>
          <p:cNvSpPr>
            <a:spLocks noGrp="1"/>
          </p:cNvSpPr>
          <p:nvPr>
            <p:ph idx="1"/>
          </p:nvPr>
        </p:nvSpPr>
        <p:spPr>
          <a:xfrm>
            <a:off x="622300" y="762000"/>
            <a:ext cx="10947400" cy="5628639"/>
          </a:xfrm>
        </p:spPr>
        <p:txBody>
          <a:bodyPr>
            <a:normAutofit/>
          </a:bodyPr>
          <a:lstStyle/>
          <a:p>
            <a:pPr marL="0" indent="0">
              <a:buNone/>
            </a:pPr>
            <a:r>
              <a:rPr lang="en-GB" sz="2400" b="0" i="1" dirty="0">
                <a:effectLst/>
                <a:latin typeface="TyponineSans Monospace Regular 4"/>
              </a:rPr>
              <a:t>/*</a:t>
            </a:r>
            <a:br>
              <a:rPr lang="en-GB" sz="2400" dirty="0"/>
            </a:br>
            <a:r>
              <a:rPr lang="en-GB" sz="2400" b="0" i="1" dirty="0">
                <a:effectLst/>
                <a:latin typeface="TyponineSans Monospace Regular 4"/>
              </a:rPr>
              <a:t>  Blink</a:t>
            </a:r>
            <a:br>
              <a:rPr lang="en-GB" sz="2400" dirty="0"/>
            </a:br>
            <a:r>
              <a:rPr lang="en-GB" sz="2400" b="0" i="1" dirty="0">
                <a:effectLst/>
                <a:latin typeface="TyponineSans Monospace Regular 4"/>
              </a:rPr>
              <a:t> </a:t>
            </a:r>
            <a:br>
              <a:rPr lang="en-GB" sz="2400" dirty="0"/>
            </a:br>
            <a:r>
              <a:rPr lang="en-GB" sz="2400" b="0" i="1" dirty="0">
                <a:effectLst/>
                <a:latin typeface="TyponineSans Monospace Regular 4"/>
              </a:rPr>
              <a:t>  http://www.arduino.cc/en/Tutorial/Blink</a:t>
            </a:r>
            <a:br>
              <a:rPr lang="en-GB" sz="2400" dirty="0"/>
            </a:br>
            <a:r>
              <a:rPr lang="en-GB" sz="2400" b="0" i="1" dirty="0">
                <a:effectLst/>
                <a:latin typeface="TyponineSans Monospace Regular 4"/>
              </a:rPr>
              <a:t> */</a:t>
            </a:r>
          </a:p>
          <a:p>
            <a:pPr marL="0" indent="0">
              <a:buNone/>
            </a:pPr>
            <a:r>
              <a:rPr lang="en-GB" sz="2400" b="0" i="1" dirty="0">
                <a:effectLst/>
                <a:latin typeface="TyponineSans Monospace Regular 4"/>
              </a:rPr>
              <a:t>Everything between the /* and */ is ignored by the Arduino when it runs the sketch</a:t>
            </a:r>
          </a:p>
          <a:p>
            <a:pPr marL="0" indent="0">
              <a:buNone/>
            </a:pPr>
            <a:endParaRPr lang="en-GB" sz="2400" b="0" i="1" dirty="0">
              <a:effectLst/>
              <a:latin typeface="TyponineSans Monospace Regular 4"/>
            </a:endParaRPr>
          </a:p>
          <a:p>
            <a:pPr marL="0" indent="0">
              <a:buNone/>
            </a:pPr>
            <a:r>
              <a:rPr lang="en-GB" sz="2400" i="1" dirty="0">
                <a:latin typeface="TyponineSans Monospace Regular 4"/>
              </a:rPr>
              <a:t>Or</a:t>
            </a:r>
          </a:p>
          <a:p>
            <a:pPr marL="0" indent="0">
              <a:buNone/>
            </a:pPr>
            <a:endParaRPr lang="en-GB" sz="2400" i="1" dirty="0">
              <a:latin typeface="TyponineSans Monospace Regular 4"/>
            </a:endParaRPr>
          </a:p>
          <a:p>
            <a:pPr marL="0" indent="0">
              <a:buNone/>
            </a:pPr>
            <a:r>
              <a:rPr lang="en-GB" sz="2400" i="1" dirty="0">
                <a:latin typeface="TyponineSans Monospace Regular 4"/>
              </a:rPr>
              <a:t>//Sample  Blink program</a:t>
            </a:r>
          </a:p>
          <a:p>
            <a:pPr marL="0" indent="0">
              <a:buNone/>
            </a:pPr>
            <a:r>
              <a:rPr lang="en-GB" sz="2400" dirty="0"/>
              <a:t>There's another style for short, single-line comments. These start with // and continue to the end of the line. For example, in the line:</a:t>
            </a:r>
          </a:p>
          <a:p>
            <a:pPr marL="0" indent="0">
              <a:buNone/>
            </a:pPr>
            <a:r>
              <a:rPr lang="en-GB" sz="2400" dirty="0"/>
              <a:t>			</a:t>
            </a:r>
            <a:r>
              <a:rPr lang="en-GB" sz="2000" b="0" i="0" dirty="0">
                <a:solidFill>
                  <a:srgbClr val="CC6600"/>
                </a:solidFill>
                <a:effectLst/>
                <a:latin typeface="TyponineSans Monospace Regular 4"/>
              </a:rPr>
              <a:t>int</a:t>
            </a:r>
            <a:r>
              <a:rPr lang="en-GB" sz="2000" b="0" i="0" dirty="0">
                <a:solidFill>
                  <a:srgbClr val="000000"/>
                </a:solidFill>
                <a:effectLst/>
                <a:latin typeface="TyponineSans Monospace Regular 4"/>
              </a:rPr>
              <a:t> ledPin = 13;                </a:t>
            </a:r>
            <a:r>
              <a:rPr lang="en-GB" sz="2000" b="0" i="1" dirty="0">
                <a:solidFill>
                  <a:srgbClr val="7E7E7E"/>
                </a:solidFill>
                <a:effectLst/>
                <a:latin typeface="TyponineSans Monospace Regular 4"/>
              </a:rPr>
              <a:t>// LED connected to digital pin 13</a:t>
            </a:r>
            <a:endParaRPr lang="en-IN" sz="2400" dirty="0"/>
          </a:p>
        </p:txBody>
      </p:sp>
    </p:spTree>
    <p:extLst>
      <p:ext uri="{BB962C8B-B14F-4D97-AF65-F5344CB8AC3E}">
        <p14:creationId xmlns:p14="http://schemas.microsoft.com/office/powerpoint/2010/main" val="225442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3B153-A101-4221-B21E-29BC7BFC63A8}"/>
              </a:ext>
            </a:extLst>
          </p:cNvPr>
          <p:cNvSpPr>
            <a:spLocks noGrp="1"/>
          </p:cNvSpPr>
          <p:nvPr>
            <p:ph idx="1"/>
          </p:nvPr>
        </p:nvSpPr>
        <p:spPr>
          <a:xfrm>
            <a:off x="152400" y="304800"/>
            <a:ext cx="11201400" cy="5872163"/>
          </a:xfrm>
        </p:spPr>
        <p:txBody>
          <a:bodyPr>
            <a:normAutofit/>
          </a:bodyPr>
          <a:lstStyle/>
          <a:p>
            <a:r>
              <a:rPr lang="en-GB" b="0" i="0" dirty="0">
                <a:effectLst/>
                <a:latin typeface="typoninesans regular 18"/>
              </a:rPr>
              <a:t>Arduino is an open-source electronics platform based on easy-to-use hardware and software.</a:t>
            </a:r>
          </a:p>
          <a:p>
            <a:pPr marL="0" indent="0">
              <a:buNone/>
            </a:pPr>
            <a:endParaRPr lang="en-GB" b="0" i="0" dirty="0">
              <a:effectLst/>
              <a:latin typeface="typoninesans regular 18"/>
            </a:endParaRPr>
          </a:p>
          <a:p>
            <a:r>
              <a:rPr lang="en-GB" b="0" i="0" dirty="0">
                <a:effectLst/>
                <a:latin typeface="typoninesans regular 18"/>
              </a:rPr>
              <a:t> </a:t>
            </a:r>
            <a:r>
              <a:rPr lang="en-GB" b="1" i="0" u="none" strike="noStrike" dirty="0">
                <a:solidFill>
                  <a:srgbClr val="FFC000"/>
                </a:solidFill>
                <a:effectLst/>
                <a:latin typeface="typoninesans regular 18"/>
                <a:hlinkClick r:id="rId3">
                  <a:extLst>
                    <a:ext uri="{A12FA001-AC4F-418D-AE19-62706E023703}">
                      <ahyp:hlinkClr xmlns:ahyp="http://schemas.microsoft.com/office/drawing/2018/hyperlinkcolor" val="tx"/>
                    </a:ext>
                  </a:extLst>
                </a:hlinkClick>
              </a:rPr>
              <a:t>Arduino boards</a:t>
            </a:r>
            <a:r>
              <a:rPr lang="en-GB" b="1" i="0" dirty="0">
                <a:solidFill>
                  <a:srgbClr val="FFC000"/>
                </a:solidFill>
                <a:effectLst/>
                <a:latin typeface="typoninesans regular 18"/>
              </a:rPr>
              <a:t> </a:t>
            </a:r>
            <a:r>
              <a:rPr lang="en-GB" b="0" i="0" dirty="0">
                <a:effectLst/>
                <a:latin typeface="typoninesans regular 18"/>
              </a:rPr>
              <a:t>are able to read inputs - light on a sensor, a finger on a button, or a Twitter message - and turn it into an output - activating a motor, turning on an LED, publishing something online. </a:t>
            </a:r>
          </a:p>
          <a:p>
            <a:pPr marL="0" indent="0">
              <a:buNone/>
            </a:pPr>
            <a:endParaRPr lang="en-GB" dirty="0">
              <a:latin typeface="typoninesans regular 18"/>
            </a:endParaRPr>
          </a:p>
          <a:p>
            <a:r>
              <a:rPr lang="en-GB" b="0" i="0" dirty="0">
                <a:effectLst/>
                <a:latin typeface="typoninesans regular 18"/>
              </a:rPr>
              <a:t>You can tell your board what to do by sending a set of instructions to the microcontroller on the board. </a:t>
            </a:r>
          </a:p>
          <a:p>
            <a:pPr marL="0" indent="0">
              <a:buNone/>
            </a:pPr>
            <a:endParaRPr lang="en-GB" b="0" i="0" dirty="0">
              <a:effectLst/>
              <a:latin typeface="typoninesans regular 18"/>
            </a:endParaRPr>
          </a:p>
          <a:p>
            <a:r>
              <a:rPr lang="en-GB" b="0" i="0" dirty="0">
                <a:effectLst/>
                <a:latin typeface="typoninesans regular 18"/>
              </a:rPr>
              <a:t>Arduino was born </a:t>
            </a:r>
            <a:r>
              <a:rPr lang="en-GB" dirty="0">
                <a:solidFill>
                  <a:srgbClr val="202124"/>
                </a:solidFill>
              </a:rPr>
              <a:t>In 2005 </a:t>
            </a:r>
            <a:r>
              <a:rPr lang="en-GB" b="0" i="0" dirty="0">
                <a:effectLst/>
                <a:latin typeface="typoninesans regular 18"/>
              </a:rPr>
              <a:t>at the </a:t>
            </a:r>
            <a:r>
              <a:rPr lang="en-GB" b="1" i="0" dirty="0">
                <a:solidFill>
                  <a:srgbClr val="FFC000"/>
                </a:solidFill>
                <a:effectLst/>
                <a:latin typeface="typoninesans regular 18"/>
              </a:rPr>
              <a:t>Ivrea Interaction Design Institute </a:t>
            </a:r>
            <a:r>
              <a:rPr lang="en-GB" b="0" i="0" dirty="0">
                <a:effectLst/>
                <a:latin typeface="typoninesans regular 18"/>
              </a:rPr>
              <a:t>as an easy tool for fast prototyping</a:t>
            </a:r>
            <a:r>
              <a:rPr lang="en-GB" dirty="0">
                <a:solidFill>
                  <a:srgbClr val="202124"/>
                </a:solidFill>
              </a:rPr>
              <a:t>.</a:t>
            </a:r>
            <a:endParaRPr lang="en-IN" dirty="0"/>
          </a:p>
          <a:p>
            <a:pPr marL="0" indent="0">
              <a:buNone/>
            </a:pPr>
            <a:endParaRPr lang="en-GB" b="0" i="0" dirty="0">
              <a:effectLst/>
              <a:latin typeface="typoninesans regular 18"/>
            </a:endParaRPr>
          </a:p>
        </p:txBody>
      </p:sp>
    </p:spTree>
    <p:extLst>
      <p:ext uri="{BB962C8B-B14F-4D97-AF65-F5344CB8AC3E}">
        <p14:creationId xmlns:p14="http://schemas.microsoft.com/office/powerpoint/2010/main" val="37857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5240-8DB7-4D01-9AC3-98EA07CB551C}"/>
              </a:ext>
            </a:extLst>
          </p:cNvPr>
          <p:cNvSpPr>
            <a:spLocks noGrp="1"/>
          </p:cNvSpPr>
          <p:nvPr>
            <p:ph type="title"/>
          </p:nvPr>
        </p:nvSpPr>
        <p:spPr>
          <a:xfrm>
            <a:off x="0" y="50482"/>
            <a:ext cx="10515600" cy="630555"/>
          </a:xfrm>
        </p:spPr>
        <p:txBody>
          <a:bodyPr>
            <a:normAutofit fontScale="90000"/>
          </a:bodyPr>
          <a:lstStyle/>
          <a:p>
            <a:r>
              <a:rPr lang="en-IN" b="1" i="0" dirty="0">
                <a:solidFill>
                  <a:srgbClr val="E67E22"/>
                </a:solidFill>
                <a:effectLst/>
                <a:latin typeface="typoninesans regular 18"/>
              </a:rPr>
              <a:t>Variable</a:t>
            </a:r>
            <a:r>
              <a:rPr lang="en-IN" b="0" i="0" dirty="0">
                <a:solidFill>
                  <a:srgbClr val="E67E22"/>
                </a:solidFill>
                <a:effectLst/>
                <a:latin typeface="typoninesans regular 18"/>
              </a:rPr>
              <a:t>s</a:t>
            </a:r>
            <a:endParaRPr lang="en-IN" dirty="0"/>
          </a:p>
        </p:txBody>
      </p:sp>
      <p:sp>
        <p:nvSpPr>
          <p:cNvPr id="3" name="Content Placeholder 2">
            <a:extLst>
              <a:ext uri="{FF2B5EF4-FFF2-40B4-BE49-F238E27FC236}">
                <a16:creationId xmlns:a16="http://schemas.microsoft.com/office/drawing/2014/main" id="{F7AFE67E-AB8E-4C88-8F96-2DC29A2D1178}"/>
              </a:ext>
            </a:extLst>
          </p:cNvPr>
          <p:cNvSpPr>
            <a:spLocks noGrp="1"/>
          </p:cNvSpPr>
          <p:nvPr>
            <p:ph idx="1"/>
          </p:nvPr>
        </p:nvSpPr>
        <p:spPr>
          <a:xfrm>
            <a:off x="355600" y="762000"/>
            <a:ext cx="10998200" cy="5414963"/>
          </a:xfrm>
        </p:spPr>
        <p:txBody>
          <a:bodyPr>
            <a:normAutofit/>
          </a:bodyPr>
          <a:lstStyle/>
          <a:p>
            <a:r>
              <a:rPr lang="en-GB" b="0" i="0" dirty="0">
                <a:effectLst/>
                <a:latin typeface="typoninesans regular 18"/>
              </a:rPr>
              <a:t>A </a:t>
            </a:r>
            <a:r>
              <a:rPr lang="en-GB" b="0" i="1" dirty="0">
                <a:effectLst/>
                <a:latin typeface="typoninesans regular 18"/>
              </a:rPr>
              <a:t>variable</a:t>
            </a:r>
            <a:r>
              <a:rPr lang="en-GB" b="0" i="0" dirty="0">
                <a:effectLst/>
                <a:latin typeface="typoninesans regular 18"/>
              </a:rPr>
              <a:t> is a place for storing a piece of data.</a:t>
            </a:r>
          </a:p>
          <a:p>
            <a:r>
              <a:rPr lang="en-GB" b="0" i="0" dirty="0">
                <a:effectLst/>
                <a:latin typeface="typoninesans regular 18"/>
              </a:rPr>
              <a:t>It has a name, a type, and a value. </a:t>
            </a:r>
            <a:endParaRPr lang="en-GB" dirty="0">
              <a:latin typeface="typoninesans regular 18"/>
            </a:endParaRPr>
          </a:p>
          <a:p>
            <a:r>
              <a:rPr lang="en-GB" b="0" i="0" dirty="0">
                <a:effectLst/>
                <a:latin typeface="Open Sans"/>
              </a:rPr>
              <a:t>For example, this statement (called a </a:t>
            </a:r>
            <a:r>
              <a:rPr lang="en-GB" b="0" i="1" dirty="0">
                <a:effectLst/>
                <a:latin typeface="Open Sans"/>
              </a:rPr>
              <a:t>declaration</a:t>
            </a:r>
            <a:r>
              <a:rPr lang="en-GB" b="0" i="0" dirty="0">
                <a:effectLst/>
                <a:latin typeface="Open Sans"/>
              </a:rPr>
              <a:t>):</a:t>
            </a:r>
          </a:p>
          <a:p>
            <a:r>
              <a:rPr lang="en-IN" b="0" i="0" dirty="0">
                <a:effectLst/>
                <a:latin typeface="Consolas" panose="020B0609020204030204" pitchFamily="49" charset="0"/>
              </a:rPr>
              <a:t>int pin = 13;</a:t>
            </a:r>
            <a:endParaRPr lang="en-GB" dirty="0">
              <a:latin typeface="Open Sans"/>
            </a:endParaRPr>
          </a:p>
          <a:p>
            <a:r>
              <a:rPr lang="en-GB" b="0" i="0" dirty="0">
                <a:effectLst/>
                <a:latin typeface="Open Sans"/>
              </a:rPr>
              <a:t>you can refer to this variable by its name, at which point its value will be looked up and used. For example, in this statement:</a:t>
            </a:r>
          </a:p>
          <a:p>
            <a:r>
              <a:rPr lang="en-IN" b="0" i="0" dirty="0">
                <a:effectLst/>
                <a:latin typeface="Consolas" panose="020B0609020204030204" pitchFamily="49" charset="0"/>
              </a:rPr>
              <a:t>pinMode(pin, OUTPUT);</a:t>
            </a:r>
            <a:r>
              <a:rPr lang="en-GB" dirty="0">
                <a:latin typeface="Open Sans"/>
              </a:rPr>
              <a:t> or </a:t>
            </a:r>
            <a:r>
              <a:rPr lang="en-IN" b="0" i="0" dirty="0">
                <a:effectLst/>
                <a:latin typeface="Consolas" panose="020B0609020204030204" pitchFamily="49" charset="0"/>
              </a:rPr>
              <a:t>pinMode(13, OUTPUT);</a:t>
            </a:r>
            <a:endParaRPr lang="en-GB" dirty="0">
              <a:latin typeface="Open Sans"/>
            </a:endParaRPr>
          </a:p>
          <a:p>
            <a:r>
              <a:rPr lang="en-GB" b="0" i="0" dirty="0">
                <a:solidFill>
                  <a:srgbClr val="000000"/>
                </a:solidFill>
                <a:effectLst/>
                <a:latin typeface="Open Sans"/>
              </a:rPr>
              <a:t>Most importantly, you can change the value of a variable using an </a:t>
            </a:r>
            <a:r>
              <a:rPr lang="en-GB" b="0" i="1" dirty="0">
                <a:solidFill>
                  <a:srgbClr val="000000"/>
                </a:solidFill>
                <a:effectLst/>
                <a:latin typeface="Open Sans"/>
              </a:rPr>
              <a:t>assignment</a:t>
            </a:r>
            <a:r>
              <a:rPr lang="en-GB" b="0" i="0" dirty="0">
                <a:solidFill>
                  <a:srgbClr val="000000"/>
                </a:solidFill>
                <a:effectLst/>
                <a:latin typeface="Open Sans"/>
              </a:rPr>
              <a:t> </a:t>
            </a:r>
          </a:p>
          <a:p>
            <a:r>
              <a:rPr lang="en-GB" dirty="0">
                <a:solidFill>
                  <a:srgbClr val="000000"/>
                </a:solidFill>
                <a:latin typeface="Open Sans"/>
              </a:rPr>
              <a:t>For Example: </a:t>
            </a:r>
            <a:r>
              <a:rPr lang="en-IN" b="0" i="0" dirty="0">
                <a:effectLst/>
                <a:latin typeface="Consolas" panose="020B0609020204030204" pitchFamily="49" charset="0"/>
              </a:rPr>
              <a:t>pin = 12;</a:t>
            </a:r>
            <a:endParaRPr lang="en-IN" dirty="0"/>
          </a:p>
        </p:txBody>
      </p:sp>
    </p:spTree>
    <p:extLst>
      <p:ext uri="{BB962C8B-B14F-4D97-AF65-F5344CB8AC3E}">
        <p14:creationId xmlns:p14="http://schemas.microsoft.com/office/powerpoint/2010/main" val="31182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AC2AC6-1FC0-4B6D-83D3-82226576D93D}"/>
              </a:ext>
            </a:extLst>
          </p:cNvPr>
          <p:cNvSpPr>
            <a:spLocks noGrp="1"/>
          </p:cNvSpPr>
          <p:nvPr>
            <p:ph idx="1"/>
          </p:nvPr>
        </p:nvSpPr>
        <p:spPr>
          <a:xfrm>
            <a:off x="254000" y="355600"/>
            <a:ext cx="11099800" cy="6337300"/>
          </a:xfrm>
        </p:spPr>
        <p:txBody>
          <a:bodyPr>
            <a:normAutofit/>
          </a:bodyPr>
          <a:lstStyle/>
          <a:p>
            <a:r>
              <a:rPr lang="en-GB" b="0" i="0" dirty="0">
                <a:solidFill>
                  <a:srgbClr val="000000"/>
                </a:solidFill>
                <a:effectLst/>
                <a:latin typeface="Open Sans"/>
              </a:rPr>
              <a:t>When you assign one variable to another. </a:t>
            </a:r>
          </a:p>
          <a:p>
            <a:r>
              <a:rPr lang="en-GB" b="0" i="0" dirty="0">
                <a:solidFill>
                  <a:srgbClr val="000000"/>
                </a:solidFill>
                <a:effectLst/>
                <a:latin typeface="Open Sans"/>
              </a:rPr>
              <a:t>Changing one has no effect on the other. </a:t>
            </a:r>
          </a:p>
          <a:p>
            <a:pPr marL="0" indent="0">
              <a:buNone/>
            </a:pPr>
            <a:r>
              <a:rPr lang="en-GB" b="0" i="0" dirty="0">
                <a:solidFill>
                  <a:srgbClr val="000000"/>
                </a:solidFill>
                <a:effectLst/>
                <a:latin typeface="Open Sans"/>
              </a:rPr>
              <a:t>	For example,</a:t>
            </a:r>
            <a:r>
              <a:rPr lang="en-GB" dirty="0">
                <a:solidFill>
                  <a:srgbClr val="000000"/>
                </a:solidFill>
                <a:latin typeface="Open Sans"/>
              </a:rPr>
              <a:t> </a:t>
            </a:r>
          </a:p>
          <a:p>
            <a:pPr marL="914400" lvl="2" indent="0">
              <a:buNone/>
            </a:pPr>
            <a:endParaRPr lang="en-GB" sz="2400" dirty="0">
              <a:solidFill>
                <a:srgbClr val="000000"/>
              </a:solidFill>
              <a:latin typeface="Open Sans"/>
            </a:endParaRPr>
          </a:p>
          <a:p>
            <a:pPr lvl="2"/>
            <a:r>
              <a:rPr lang="en-GB" sz="2400" b="0" i="0" dirty="0">
                <a:solidFill>
                  <a:srgbClr val="000000"/>
                </a:solidFill>
                <a:effectLst/>
                <a:latin typeface="Open Sans"/>
              </a:rPr>
              <a:t>only pin has the value 12; pin2 is still 13</a:t>
            </a:r>
            <a:endParaRPr lang="fi-FI" sz="2800" dirty="0"/>
          </a:p>
          <a:p>
            <a:pPr lvl="2"/>
            <a:r>
              <a:rPr lang="en-GB" sz="2400" b="0" i="0" dirty="0">
                <a:solidFill>
                  <a:srgbClr val="000000"/>
                </a:solidFill>
                <a:effectLst/>
                <a:latin typeface="Open Sans"/>
              </a:rPr>
              <a:t> if you want to be able to use a variable anywhere in your program.</a:t>
            </a:r>
          </a:p>
          <a:p>
            <a:pPr lvl="2"/>
            <a:r>
              <a:rPr lang="en-GB" sz="2400" b="0" i="0" dirty="0">
                <a:solidFill>
                  <a:srgbClr val="000000"/>
                </a:solidFill>
                <a:effectLst/>
                <a:latin typeface="Open Sans"/>
              </a:rPr>
              <a:t>you can declare at the top of your code. This is called a </a:t>
            </a:r>
            <a:r>
              <a:rPr lang="en-GB" sz="2400" b="1" i="1" dirty="0">
                <a:solidFill>
                  <a:srgbClr val="000000"/>
                </a:solidFill>
                <a:effectLst/>
                <a:latin typeface="Open Sans"/>
              </a:rPr>
              <a:t>global</a:t>
            </a:r>
            <a:r>
              <a:rPr lang="en-GB" sz="2400" b="1" i="0" dirty="0">
                <a:solidFill>
                  <a:srgbClr val="000000"/>
                </a:solidFill>
                <a:effectLst/>
                <a:latin typeface="Open Sans"/>
              </a:rPr>
              <a:t> variable.</a:t>
            </a:r>
            <a:endParaRPr lang="en-GB" sz="2400" dirty="0">
              <a:solidFill>
                <a:srgbClr val="000000"/>
              </a:solidFill>
              <a:latin typeface="Open Sans"/>
            </a:endParaRPr>
          </a:p>
          <a:p>
            <a:pPr lvl="2"/>
            <a:endParaRPr lang="en-GB" sz="2400" b="0" i="0" dirty="0">
              <a:solidFill>
                <a:srgbClr val="000000"/>
              </a:solidFill>
              <a:effectLst/>
              <a:latin typeface="Open Sans"/>
            </a:endParaRPr>
          </a:p>
          <a:p>
            <a:pPr marL="914400" lvl="2" indent="0">
              <a:buNone/>
            </a:pPr>
            <a:endParaRPr lang="en-GB" sz="2400" dirty="0">
              <a:solidFill>
                <a:srgbClr val="000000"/>
              </a:solidFill>
              <a:latin typeface="Open Sans"/>
            </a:endParaRPr>
          </a:p>
          <a:p>
            <a:pPr marL="914400" lvl="2" indent="0">
              <a:buNone/>
            </a:pPr>
            <a:endParaRPr lang="en-GB" sz="2400" dirty="0">
              <a:solidFill>
                <a:srgbClr val="000000"/>
              </a:solidFill>
              <a:latin typeface="Open Sans"/>
            </a:endParaRPr>
          </a:p>
          <a:p>
            <a:pPr lvl="2"/>
            <a:endParaRPr lang="en-GB" sz="2400" b="0" i="0" dirty="0">
              <a:solidFill>
                <a:srgbClr val="000000"/>
              </a:solidFill>
              <a:effectLst/>
              <a:latin typeface="Open Sans"/>
            </a:endParaRPr>
          </a:p>
          <a:p>
            <a:pPr marL="914400" lvl="2" indent="0">
              <a:buNone/>
            </a:pPr>
            <a:endParaRPr lang="en-GB" sz="2400" dirty="0">
              <a:solidFill>
                <a:srgbClr val="000000"/>
              </a:solidFill>
              <a:latin typeface="Open Sans"/>
            </a:endParaRPr>
          </a:p>
          <a:p>
            <a:pPr marL="914400" lvl="2" indent="0">
              <a:buNone/>
            </a:pPr>
            <a:endParaRPr lang="en-GB" sz="2400" b="0" i="0" dirty="0">
              <a:solidFill>
                <a:srgbClr val="000000"/>
              </a:solidFill>
              <a:effectLst/>
              <a:latin typeface="Open Sans"/>
            </a:endParaRPr>
          </a:p>
          <a:p>
            <a:pPr lvl="2"/>
            <a:r>
              <a:rPr lang="en-GB" sz="2800" b="0" i="0" dirty="0">
                <a:solidFill>
                  <a:srgbClr val="000000"/>
                </a:solidFill>
                <a:effectLst/>
                <a:latin typeface="Open Sans"/>
              </a:rPr>
              <a:t>As you can see, pin is used in both the setup() and loop() functions.</a:t>
            </a:r>
            <a:endParaRPr lang="fi-FI" sz="2800" b="0" i="0" dirty="0">
              <a:solidFill>
                <a:srgbClr val="000000"/>
              </a:solidFill>
              <a:effectLst/>
              <a:latin typeface="Open Sans"/>
            </a:endParaRPr>
          </a:p>
          <a:p>
            <a:pPr marL="914400" lvl="2" indent="0">
              <a:buNone/>
            </a:pPr>
            <a:endParaRPr lang="fi-FI" sz="2800" dirty="0"/>
          </a:p>
        </p:txBody>
      </p:sp>
      <p:sp>
        <p:nvSpPr>
          <p:cNvPr id="6" name="Rectangle 3">
            <a:extLst>
              <a:ext uri="{FF2B5EF4-FFF2-40B4-BE49-F238E27FC236}">
                <a16:creationId xmlns:a16="http://schemas.microsoft.com/office/drawing/2014/main" id="{D0F2C93D-E8C6-42FA-89FD-33394CAEAB4C}"/>
              </a:ext>
            </a:extLst>
          </p:cNvPr>
          <p:cNvSpPr>
            <a:spLocks noChangeArrowheads="1"/>
          </p:cNvSpPr>
          <p:nvPr/>
        </p:nvSpPr>
        <p:spPr bwMode="auto">
          <a:xfrm>
            <a:off x="342900" y="4056463"/>
            <a:ext cx="10922000" cy="1545244"/>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59900"/>
                </a:solidFill>
                <a:effectLst/>
                <a:latin typeface="Open Sans"/>
              </a:rPr>
              <a:t>int</a:t>
            </a:r>
            <a:r>
              <a:rPr kumimoji="0" lang="en-US" altLang="en-US" sz="1000" b="0" i="0" u="none" strike="noStrike" cap="none" normalizeH="0" baseline="0" dirty="0">
                <a:ln>
                  <a:noFill/>
                </a:ln>
                <a:solidFill>
                  <a:srgbClr val="657B83"/>
                </a:solidFill>
                <a:effectLst/>
                <a:latin typeface="Consolas" panose="020B0609020204030204" pitchFamily="49" charset="0"/>
              </a:rPr>
              <a:t> pin </a:t>
            </a:r>
            <a:r>
              <a:rPr kumimoji="0" lang="en-US" altLang="en-US" sz="1000" b="0" i="0" u="none" strike="noStrike" cap="none" normalizeH="0" baseline="0" dirty="0">
                <a:ln>
                  <a:noFill/>
                </a:ln>
                <a:solidFill>
                  <a:srgbClr val="657B83"/>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268BD2"/>
                </a:solidFill>
                <a:effectLst/>
                <a:latin typeface="Open Sans"/>
              </a:rPr>
              <a:t>13</a:t>
            </a:r>
            <a:r>
              <a:rPr kumimoji="0" lang="en-US" altLang="en-US" sz="1000" b="0" i="0" u="none" strike="noStrike" cap="none" normalizeH="0" baseline="0" dirty="0">
                <a:ln>
                  <a:noFill/>
                </a:ln>
                <a:solidFill>
                  <a:srgbClr val="586E75"/>
                </a:solidFill>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859900"/>
                </a:solidFill>
                <a:effectLst/>
                <a:latin typeface="Open Sans"/>
              </a:rPr>
              <a:t>void</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859900"/>
                </a:solidFill>
                <a:effectLst/>
                <a:latin typeface="Open Sans"/>
              </a:rPr>
              <a:t>setup</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86E75"/>
                </a:solidFill>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B58900"/>
                </a:solidFill>
                <a:effectLst/>
                <a:latin typeface="Open Sans"/>
              </a:rPr>
              <a:t>pinMode</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pin</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268BD2"/>
                </a:solidFill>
                <a:effectLst/>
                <a:latin typeface="Open Sans"/>
              </a:rPr>
              <a:t>OUTPUT</a:t>
            </a:r>
            <a:r>
              <a:rPr kumimoji="0" lang="en-US" altLang="en-US" sz="1000" b="0" i="0" u="none" strike="noStrike" cap="none" normalizeH="0" baseline="0" dirty="0">
                <a:ln>
                  <a:noFill/>
                </a:ln>
                <a:solidFill>
                  <a:srgbClr val="586E75"/>
                </a:solidFill>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586E75"/>
                </a:solidFill>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859900"/>
                </a:solidFill>
                <a:effectLst/>
                <a:latin typeface="Open Sans"/>
              </a:rPr>
              <a:t>void</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859900"/>
                </a:solidFill>
                <a:effectLst/>
                <a:latin typeface="Open Sans"/>
              </a:rPr>
              <a:t>loop</a:t>
            </a:r>
            <a:r>
              <a:rPr kumimoji="0" lang="en-US" altLang="en-US" sz="1000" b="0" i="0" u="none" strike="noStrike" cap="none" normalizeH="0" baseline="0" dirty="0">
                <a:ln>
                  <a:noFill/>
                </a:ln>
                <a:solidFill>
                  <a:srgbClr val="586E75"/>
                </a:solidFill>
                <a:effectLst/>
                <a:latin typeface="Open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B58900"/>
                </a:solidFill>
                <a:effectLst/>
                <a:latin typeface="Open Sans"/>
              </a:rPr>
              <a:t>digitalWrite</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pin</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268BD2"/>
                </a:solidFill>
                <a:effectLst/>
                <a:latin typeface="Open Sans"/>
              </a:rPr>
              <a:t>HIGH</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86E75"/>
                </a:solidFill>
                <a:effectLst/>
                <a:latin typeface="Open Sans"/>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919218E-0ABF-4C72-A6B5-F42D3D0BF471}"/>
              </a:ext>
            </a:extLst>
          </p:cNvPr>
          <p:cNvSpPr>
            <a:spLocks noChangeArrowheads="1"/>
          </p:cNvSpPr>
          <p:nvPr/>
        </p:nvSpPr>
        <p:spPr bwMode="auto">
          <a:xfrm>
            <a:off x="406400" y="1871942"/>
            <a:ext cx="10617200" cy="314138"/>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59900"/>
                </a:solidFill>
                <a:effectLst/>
                <a:latin typeface="Open Sans"/>
              </a:rPr>
              <a:t>int</a:t>
            </a:r>
            <a:r>
              <a:rPr kumimoji="0" lang="en-US" altLang="en-US" sz="1000" b="0" i="0" u="none" strike="noStrike" cap="none" normalizeH="0" baseline="0" dirty="0">
                <a:ln>
                  <a:noFill/>
                </a:ln>
                <a:solidFill>
                  <a:srgbClr val="657B83"/>
                </a:solidFill>
                <a:effectLst/>
                <a:latin typeface="Consolas" panose="020B0609020204030204" pitchFamily="49" charset="0"/>
              </a:rPr>
              <a:t> pin </a:t>
            </a:r>
            <a:r>
              <a:rPr kumimoji="0" lang="en-US" altLang="en-US" sz="1000" b="0" i="0" u="none" strike="noStrike" cap="none" normalizeH="0" baseline="0" dirty="0">
                <a:ln>
                  <a:noFill/>
                </a:ln>
                <a:solidFill>
                  <a:srgbClr val="657B83"/>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268BD2"/>
                </a:solidFill>
                <a:effectLst/>
                <a:latin typeface="Open Sans"/>
              </a:rPr>
              <a:t>13</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859900"/>
                </a:solidFill>
                <a:effectLst/>
                <a:latin typeface="Open Sans"/>
              </a:rPr>
              <a:t>int</a:t>
            </a:r>
            <a:r>
              <a:rPr kumimoji="0" lang="en-US" altLang="en-US" sz="1000" b="0" i="0" u="none" strike="noStrike" cap="none" normalizeH="0" baseline="0" dirty="0">
                <a:ln>
                  <a:noFill/>
                </a:ln>
                <a:solidFill>
                  <a:srgbClr val="657B83"/>
                </a:solidFill>
                <a:effectLst/>
                <a:latin typeface="Consolas" panose="020B0609020204030204" pitchFamily="49" charset="0"/>
              </a:rPr>
              <a:t> pin2 </a:t>
            </a:r>
            <a:r>
              <a:rPr kumimoji="0" lang="en-US" altLang="en-US" sz="1000" b="0" i="0" u="none" strike="noStrike" cap="none" normalizeH="0" baseline="0" dirty="0">
                <a:ln>
                  <a:noFill/>
                </a:ln>
                <a:solidFill>
                  <a:srgbClr val="657B83"/>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pin</a:t>
            </a:r>
            <a:r>
              <a:rPr kumimoji="0" lang="en-US" altLang="en-US" sz="1000" b="0" i="0" u="none" strike="noStrike" cap="none" normalizeH="0" baseline="0" dirty="0">
                <a:ln>
                  <a:noFill/>
                </a:ln>
                <a:solidFill>
                  <a:srgbClr val="586E75"/>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pin </a:t>
            </a:r>
            <a:r>
              <a:rPr kumimoji="0" lang="en-US" altLang="en-US" sz="1000" b="0" i="0" u="none" strike="noStrike" cap="none" normalizeH="0" baseline="0" dirty="0">
                <a:ln>
                  <a:noFill/>
                </a:ln>
                <a:solidFill>
                  <a:srgbClr val="657B83"/>
                </a:solidFill>
                <a:effectLst/>
                <a:latin typeface="Open Sans"/>
              </a:rPr>
              <a:t>=</a:t>
            </a:r>
            <a:r>
              <a:rPr kumimoji="0" lang="en-US" altLang="en-US" sz="1000" b="0" i="0" u="none" strike="noStrike" cap="none" normalizeH="0" baseline="0" dirty="0">
                <a:ln>
                  <a:noFill/>
                </a:ln>
                <a:solidFill>
                  <a:srgbClr val="657B83"/>
                </a:solidFill>
                <a:effectLst/>
                <a:latin typeface="Consolas" panose="020B0609020204030204" pitchFamily="49" charset="0"/>
              </a:rPr>
              <a:t> </a:t>
            </a:r>
            <a:r>
              <a:rPr kumimoji="0" lang="en-US" altLang="en-US" sz="1000" b="0" i="0" u="none" strike="noStrike" cap="none" normalizeH="0" baseline="0" dirty="0">
                <a:ln>
                  <a:noFill/>
                </a:ln>
                <a:solidFill>
                  <a:srgbClr val="268BD2"/>
                </a:solidFill>
                <a:effectLst/>
                <a:latin typeface="Open Sans"/>
              </a:rPr>
              <a:t>12</a:t>
            </a:r>
            <a:r>
              <a:rPr kumimoji="0" lang="en-US" altLang="en-US" sz="1000" b="0" i="0" u="none" strike="noStrike" cap="none" normalizeH="0" baseline="0" dirty="0">
                <a:ln>
                  <a:noFill/>
                </a:ln>
                <a:solidFill>
                  <a:srgbClr val="586E75"/>
                </a:solidFill>
                <a:effectLst/>
                <a:latin typeface="Open Sans"/>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96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27E92-9FE4-47E1-8B85-2A2F0076C81F}"/>
              </a:ext>
            </a:extLst>
          </p:cNvPr>
          <p:cNvSpPr>
            <a:spLocks noGrp="1"/>
          </p:cNvSpPr>
          <p:nvPr>
            <p:ph idx="1"/>
          </p:nvPr>
        </p:nvSpPr>
        <p:spPr>
          <a:xfrm>
            <a:off x="264160" y="284480"/>
            <a:ext cx="11089640" cy="5892483"/>
          </a:xfrm>
        </p:spPr>
        <p:txBody>
          <a:bodyPr>
            <a:normAutofit/>
          </a:bodyPr>
          <a:lstStyle/>
          <a:p>
            <a:r>
              <a:rPr lang="en-GB" sz="2400" dirty="0"/>
              <a:t>int pin = 13;</a:t>
            </a:r>
          </a:p>
          <a:p>
            <a:r>
              <a:rPr lang="en-GB" sz="2400" dirty="0"/>
              <a:t> void setup()</a:t>
            </a:r>
          </a:p>
          <a:p>
            <a:r>
              <a:rPr lang="en-GB" sz="2400" dirty="0"/>
              <a:t> {</a:t>
            </a:r>
          </a:p>
          <a:p>
            <a:r>
              <a:rPr lang="en-GB" sz="2400" dirty="0"/>
              <a:t> pin = 12;</a:t>
            </a:r>
          </a:p>
          <a:p>
            <a:r>
              <a:rPr lang="en-GB" sz="2400" dirty="0"/>
              <a:t> pinMode(pin, OUTPUT);</a:t>
            </a:r>
          </a:p>
          <a:p>
            <a:r>
              <a:rPr lang="en-GB" sz="2400" dirty="0"/>
              <a:t> } </a:t>
            </a:r>
          </a:p>
          <a:p>
            <a:r>
              <a:rPr lang="en-GB" sz="2400" dirty="0"/>
              <a:t>void loop()</a:t>
            </a:r>
          </a:p>
          <a:p>
            <a:r>
              <a:rPr lang="en-GB" sz="2400" dirty="0"/>
              <a:t> { </a:t>
            </a:r>
          </a:p>
          <a:p>
            <a:r>
              <a:rPr lang="en-GB" sz="2400" dirty="0"/>
              <a:t>digitalWrite(pin, HIGH); </a:t>
            </a:r>
          </a:p>
          <a:p>
            <a:r>
              <a:rPr lang="en-GB" sz="2400" dirty="0"/>
              <a:t>}</a:t>
            </a:r>
          </a:p>
          <a:p>
            <a:endParaRPr lang="en-GB" sz="2400" dirty="0"/>
          </a:p>
          <a:p>
            <a:r>
              <a:rPr lang="en-GB" sz="2400" b="0" i="0" dirty="0">
                <a:solidFill>
                  <a:srgbClr val="000000"/>
                </a:solidFill>
                <a:effectLst/>
                <a:latin typeface="Open Sans"/>
              </a:rPr>
              <a:t>Here, the digitalWrite() function called from loop() will be passed a value of 12, since that's the value that was assigned to the variable in the setup() function.</a:t>
            </a:r>
            <a:endParaRPr lang="en-IN" sz="2400" dirty="0"/>
          </a:p>
        </p:txBody>
      </p:sp>
    </p:spTree>
    <p:extLst>
      <p:ext uri="{BB962C8B-B14F-4D97-AF65-F5344CB8AC3E}">
        <p14:creationId xmlns:p14="http://schemas.microsoft.com/office/powerpoint/2010/main" val="418281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E1D1-9010-4221-AA58-E361150C51A3}"/>
              </a:ext>
            </a:extLst>
          </p:cNvPr>
          <p:cNvSpPr>
            <a:spLocks noGrp="1"/>
          </p:cNvSpPr>
          <p:nvPr>
            <p:ph type="title"/>
          </p:nvPr>
        </p:nvSpPr>
        <p:spPr>
          <a:xfrm>
            <a:off x="76200" y="18255"/>
            <a:ext cx="10515600" cy="743745"/>
          </a:xfrm>
        </p:spPr>
        <p:txBody>
          <a:bodyPr/>
          <a:lstStyle/>
          <a:p>
            <a:r>
              <a:rPr lang="en-IN" b="1" i="0" dirty="0">
                <a:solidFill>
                  <a:srgbClr val="E67E22"/>
                </a:solidFill>
                <a:effectLst/>
                <a:latin typeface="typoninesans regular 18"/>
              </a:rPr>
              <a:t>Functions</a:t>
            </a:r>
            <a:endParaRPr lang="en-IN" b="1" dirty="0"/>
          </a:p>
        </p:txBody>
      </p:sp>
      <p:sp>
        <p:nvSpPr>
          <p:cNvPr id="3" name="Content Placeholder 2">
            <a:extLst>
              <a:ext uri="{FF2B5EF4-FFF2-40B4-BE49-F238E27FC236}">
                <a16:creationId xmlns:a16="http://schemas.microsoft.com/office/drawing/2014/main" id="{A65490CA-F2E9-4E93-8D3A-F937FF7DA164}"/>
              </a:ext>
            </a:extLst>
          </p:cNvPr>
          <p:cNvSpPr>
            <a:spLocks noGrp="1"/>
          </p:cNvSpPr>
          <p:nvPr>
            <p:ph idx="1"/>
          </p:nvPr>
        </p:nvSpPr>
        <p:spPr>
          <a:xfrm>
            <a:off x="274320" y="762000"/>
            <a:ext cx="11079480" cy="5414963"/>
          </a:xfrm>
        </p:spPr>
        <p:txBody>
          <a:bodyPr/>
          <a:lstStyle/>
          <a:p>
            <a:r>
              <a:rPr lang="en-GB" b="0" i="0" dirty="0">
                <a:solidFill>
                  <a:srgbClr val="4F4E4E"/>
                </a:solidFill>
                <a:effectLst/>
                <a:latin typeface="typoninesans regular 18"/>
              </a:rPr>
              <a:t>A </a:t>
            </a:r>
            <a:r>
              <a:rPr lang="en-GB" b="0" i="1" dirty="0">
                <a:solidFill>
                  <a:srgbClr val="4F4E4E"/>
                </a:solidFill>
                <a:effectLst/>
                <a:latin typeface="typoninesans regular 18"/>
              </a:rPr>
              <a:t>function</a:t>
            </a:r>
            <a:r>
              <a:rPr lang="en-GB" b="0" i="0" dirty="0">
                <a:solidFill>
                  <a:srgbClr val="4F4E4E"/>
                </a:solidFill>
                <a:effectLst/>
                <a:latin typeface="typoninesans regular 18"/>
              </a:rPr>
              <a:t> is a named piece of code that can be used from elsewhere in a sketch. </a:t>
            </a:r>
          </a:p>
          <a:p>
            <a:r>
              <a:rPr lang="en-IN" b="0" i="0" dirty="0">
                <a:solidFill>
                  <a:srgbClr val="4F4E4E"/>
                </a:solidFill>
                <a:effectLst/>
                <a:latin typeface="typoninesans regular 18"/>
              </a:rPr>
              <a:t>For example.</a:t>
            </a:r>
          </a:p>
          <a:p>
            <a:pPr lvl="1"/>
            <a:r>
              <a:rPr lang="en-GB" dirty="0">
                <a:solidFill>
                  <a:srgbClr val="4F4E4E"/>
                </a:solidFill>
                <a:latin typeface="typoninesans regular 18"/>
              </a:rPr>
              <a:t>void setup() </a:t>
            </a:r>
          </a:p>
          <a:p>
            <a:pPr lvl="1"/>
            <a:r>
              <a:rPr lang="en-GB" dirty="0">
                <a:solidFill>
                  <a:srgbClr val="4F4E4E"/>
                </a:solidFill>
                <a:latin typeface="typoninesans regular 18"/>
              </a:rPr>
              <a:t>{ </a:t>
            </a:r>
          </a:p>
          <a:p>
            <a:pPr lvl="1"/>
            <a:r>
              <a:rPr lang="en-GB" dirty="0">
                <a:solidFill>
                  <a:srgbClr val="4F4E4E"/>
                </a:solidFill>
                <a:latin typeface="typoninesans regular 18"/>
              </a:rPr>
              <a:t>pinMode(ledPin, OUTPUT);      // sets the digital pin as output</a:t>
            </a:r>
          </a:p>
          <a:p>
            <a:pPr lvl="1"/>
            <a:r>
              <a:rPr lang="en-GB" dirty="0">
                <a:solidFill>
                  <a:srgbClr val="4F4E4E"/>
                </a:solidFill>
                <a:latin typeface="typoninesans regular 18"/>
              </a:rPr>
              <a:t> }</a:t>
            </a:r>
          </a:p>
          <a:p>
            <a:pPr lvl="1"/>
            <a:endParaRPr lang="en-GB" dirty="0">
              <a:solidFill>
                <a:srgbClr val="4F4E4E"/>
              </a:solidFill>
              <a:latin typeface="typoninesans regular 18"/>
            </a:endParaRPr>
          </a:p>
          <a:p>
            <a:pPr marL="457200" lvl="1" indent="0">
              <a:buNone/>
            </a:pPr>
            <a:endParaRPr lang="en-GB" dirty="0">
              <a:solidFill>
                <a:srgbClr val="4F4E4E"/>
              </a:solidFill>
              <a:latin typeface="typoninesans regular 18"/>
            </a:endParaRPr>
          </a:p>
          <a:p>
            <a:pPr lvl="1"/>
            <a:r>
              <a:rPr lang="en-GB" dirty="0">
                <a:solidFill>
                  <a:srgbClr val="4F4E4E"/>
                </a:solidFill>
                <a:latin typeface="typoninesans regular 18"/>
              </a:rPr>
              <a:t>here's the definition of the setup() function</a:t>
            </a:r>
          </a:p>
          <a:p>
            <a:pPr lvl="1"/>
            <a:r>
              <a:rPr lang="en-GB" b="0" i="0" dirty="0">
                <a:solidFill>
                  <a:srgbClr val="4F4E4E"/>
                </a:solidFill>
                <a:effectLst/>
                <a:latin typeface="typoninesans regular 18"/>
              </a:rPr>
              <a:t>The first line provides information about the function, like its name, "setup". </a:t>
            </a:r>
          </a:p>
          <a:p>
            <a:pPr lvl="1"/>
            <a:r>
              <a:rPr lang="en-GB" dirty="0">
                <a:solidFill>
                  <a:srgbClr val="4F4E4E"/>
                </a:solidFill>
                <a:latin typeface="typoninesans regular 18"/>
              </a:rPr>
              <a:t>The code between the { and } is called the body of the function: what the function does.</a:t>
            </a:r>
          </a:p>
        </p:txBody>
      </p:sp>
    </p:spTree>
    <p:extLst>
      <p:ext uri="{BB962C8B-B14F-4D97-AF65-F5344CB8AC3E}">
        <p14:creationId xmlns:p14="http://schemas.microsoft.com/office/powerpoint/2010/main" val="348332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6887-883A-42EF-88EA-549371DFA4C7}"/>
              </a:ext>
            </a:extLst>
          </p:cNvPr>
          <p:cNvSpPr>
            <a:spLocks noGrp="1"/>
          </p:cNvSpPr>
          <p:nvPr>
            <p:ph type="title"/>
          </p:nvPr>
        </p:nvSpPr>
        <p:spPr>
          <a:xfrm>
            <a:off x="0" y="18255"/>
            <a:ext cx="10515600" cy="1325563"/>
          </a:xfrm>
        </p:spPr>
        <p:txBody>
          <a:bodyPr/>
          <a:lstStyle/>
          <a:p>
            <a:r>
              <a:rPr lang="en-GB" b="1" dirty="0">
                <a:solidFill>
                  <a:schemeClr val="accent2">
                    <a:lumMod val="75000"/>
                  </a:schemeClr>
                </a:solidFill>
              </a:rPr>
              <a:t>Basic LED Blink Program.</a:t>
            </a:r>
            <a:endParaRPr lang="en-IN" b="1" dirty="0">
              <a:solidFill>
                <a:schemeClr val="accent2">
                  <a:lumMod val="75000"/>
                </a:schemeClr>
              </a:solidFill>
            </a:endParaRPr>
          </a:p>
        </p:txBody>
      </p:sp>
      <p:sp>
        <p:nvSpPr>
          <p:cNvPr id="3" name="Content Placeholder 2">
            <a:extLst>
              <a:ext uri="{FF2B5EF4-FFF2-40B4-BE49-F238E27FC236}">
                <a16:creationId xmlns:a16="http://schemas.microsoft.com/office/drawing/2014/main" id="{3227D794-A1EC-49AB-B78C-87DBF325AEB5}"/>
              </a:ext>
            </a:extLst>
          </p:cNvPr>
          <p:cNvSpPr>
            <a:spLocks noGrp="1"/>
          </p:cNvSpPr>
          <p:nvPr>
            <p:ph idx="1"/>
          </p:nvPr>
        </p:nvSpPr>
        <p:spPr>
          <a:xfrm>
            <a:off x="132080" y="1117600"/>
            <a:ext cx="11221720" cy="5059363"/>
          </a:xfrm>
        </p:spPr>
        <p:txBody>
          <a:bodyPr>
            <a:normAutofit fontScale="92500" lnSpcReduction="20000"/>
          </a:bodyPr>
          <a:lstStyle/>
          <a:p>
            <a:pPr marL="0" indent="0">
              <a:buNone/>
            </a:pPr>
            <a:r>
              <a:rPr lang="en-GB" dirty="0"/>
              <a:t>Int led=13;</a:t>
            </a:r>
          </a:p>
          <a:p>
            <a:pPr marL="0" indent="0">
              <a:buNone/>
            </a:pPr>
            <a:r>
              <a:rPr lang="en-GB" dirty="0"/>
              <a:t>setup() </a:t>
            </a:r>
          </a:p>
          <a:p>
            <a:pPr marL="0" indent="0">
              <a:buNone/>
            </a:pPr>
            <a:r>
              <a:rPr lang="en-GB" dirty="0"/>
              <a:t>{ </a:t>
            </a:r>
          </a:p>
          <a:p>
            <a:pPr marL="0" indent="0">
              <a:buNone/>
            </a:pPr>
            <a:r>
              <a:rPr lang="en-GB" dirty="0"/>
              <a:t>pinMode(led, OUTPUT);</a:t>
            </a:r>
          </a:p>
          <a:p>
            <a:pPr marL="0" indent="0">
              <a:buNone/>
            </a:pPr>
            <a:r>
              <a:rPr lang="en-GB" dirty="0"/>
              <a:t>}</a:t>
            </a:r>
          </a:p>
          <a:p>
            <a:pPr marL="0" indent="0">
              <a:buNone/>
            </a:pPr>
            <a:r>
              <a:rPr lang="en-GB" dirty="0"/>
              <a:t>loop() </a:t>
            </a:r>
          </a:p>
          <a:p>
            <a:pPr marL="0" indent="0">
              <a:buNone/>
            </a:pPr>
            <a:r>
              <a:rPr lang="en-GB" dirty="0"/>
              <a:t>{  </a:t>
            </a:r>
          </a:p>
          <a:p>
            <a:pPr marL="0" indent="0">
              <a:buNone/>
            </a:pPr>
            <a:r>
              <a:rPr lang="en-GB" dirty="0"/>
              <a:t>digitalWrite(led, HIGH); </a:t>
            </a:r>
          </a:p>
          <a:p>
            <a:pPr marL="0" indent="0">
              <a:buNone/>
            </a:pPr>
            <a:r>
              <a:rPr lang="en-GB" dirty="0"/>
              <a:t>delay(1000);                       // wait for a second </a:t>
            </a:r>
          </a:p>
          <a:p>
            <a:pPr marL="0" indent="0">
              <a:buNone/>
            </a:pPr>
            <a:r>
              <a:rPr lang="en-GB" dirty="0"/>
              <a:t> digitalWrite(led, LOW); </a:t>
            </a:r>
          </a:p>
          <a:p>
            <a:pPr marL="0" indent="0">
              <a:buNone/>
            </a:pPr>
            <a:r>
              <a:rPr lang="en-GB" dirty="0"/>
              <a:t>delay(1000);                       // wait for a second</a:t>
            </a:r>
          </a:p>
          <a:p>
            <a:pPr marL="0" indent="0">
              <a:buNone/>
            </a:pPr>
            <a:r>
              <a:rPr lang="en-GB" dirty="0"/>
              <a:t>}</a:t>
            </a:r>
            <a:endParaRPr lang="en-IN" dirty="0"/>
          </a:p>
        </p:txBody>
      </p:sp>
      <p:pic>
        <p:nvPicPr>
          <p:cNvPr id="11266" name="Picture 2" descr="ExampleCircuit bb">
            <a:extLst>
              <a:ext uri="{FF2B5EF4-FFF2-40B4-BE49-F238E27FC236}">
                <a16:creationId xmlns:a16="http://schemas.microsoft.com/office/drawing/2014/main" id="{C06CA8F0-2402-41F9-91A9-F360DD49D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50" y="681036"/>
            <a:ext cx="4133850" cy="434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12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ppt_x"/>
                                          </p:val>
                                        </p:tav>
                                        <p:tav tm="100000">
                                          <p:val>
                                            <p:strVal val="#ppt_x"/>
                                          </p:val>
                                        </p:tav>
                                      </p:tavLst>
                                    </p:anim>
                                    <p:anim calcmode="lin" valueType="num">
                                      <p:cBhvr additive="base">
                                        <p:cTn id="1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imple Thank You Slide PowerPoint Designs | Slidebazaar">
            <a:extLst>
              <a:ext uri="{FF2B5EF4-FFF2-40B4-BE49-F238E27FC236}">
                <a16:creationId xmlns:a16="http://schemas.microsoft.com/office/drawing/2014/main" id="{D5C09B1C-313E-4B76-8E24-44D0F8D8F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ipe(down)">
                                      <p:cBhvr>
                                        <p:cTn id="7" dur="580">
                                          <p:stCondLst>
                                            <p:cond delay="0"/>
                                          </p:stCondLst>
                                        </p:cTn>
                                        <p:tgtEl>
                                          <p:spTgt spid="4100"/>
                                        </p:tgtEl>
                                      </p:cBhvr>
                                    </p:animEffect>
                                    <p:anim calcmode="lin" valueType="num">
                                      <p:cBhvr>
                                        <p:cTn id="8" dur="1822" tmFilter="0,0; 0.14,0.36; 0.43,0.73; 0.71,0.91; 1.0,1.0">
                                          <p:stCondLst>
                                            <p:cond delay="0"/>
                                          </p:stCondLst>
                                        </p:cTn>
                                        <p:tgtEl>
                                          <p:spTgt spid="410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0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0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0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00"/>
                                        </p:tgtEl>
                                        <p:attrNameLst>
                                          <p:attrName>ppt_y</p:attrName>
                                        </p:attrNameLst>
                                      </p:cBhvr>
                                      <p:tavLst>
                                        <p:tav tm="0" fmla="#ppt_y-sin(pi*$)/81">
                                          <p:val>
                                            <p:fltVal val="0"/>
                                          </p:val>
                                        </p:tav>
                                        <p:tav tm="100000">
                                          <p:val>
                                            <p:fltVal val="1"/>
                                          </p:val>
                                        </p:tav>
                                      </p:tavLst>
                                    </p:anim>
                                    <p:animScale>
                                      <p:cBhvr>
                                        <p:cTn id="13" dur="26">
                                          <p:stCondLst>
                                            <p:cond delay="650"/>
                                          </p:stCondLst>
                                        </p:cTn>
                                        <p:tgtEl>
                                          <p:spTgt spid="4100"/>
                                        </p:tgtEl>
                                      </p:cBhvr>
                                      <p:to x="100000" y="60000"/>
                                    </p:animScale>
                                    <p:animScale>
                                      <p:cBhvr>
                                        <p:cTn id="14" dur="166" decel="50000">
                                          <p:stCondLst>
                                            <p:cond delay="676"/>
                                          </p:stCondLst>
                                        </p:cTn>
                                        <p:tgtEl>
                                          <p:spTgt spid="4100"/>
                                        </p:tgtEl>
                                      </p:cBhvr>
                                      <p:to x="100000" y="100000"/>
                                    </p:animScale>
                                    <p:animScale>
                                      <p:cBhvr>
                                        <p:cTn id="15" dur="26">
                                          <p:stCondLst>
                                            <p:cond delay="1312"/>
                                          </p:stCondLst>
                                        </p:cTn>
                                        <p:tgtEl>
                                          <p:spTgt spid="4100"/>
                                        </p:tgtEl>
                                      </p:cBhvr>
                                      <p:to x="100000" y="80000"/>
                                    </p:animScale>
                                    <p:animScale>
                                      <p:cBhvr>
                                        <p:cTn id="16" dur="166" decel="50000">
                                          <p:stCondLst>
                                            <p:cond delay="1338"/>
                                          </p:stCondLst>
                                        </p:cTn>
                                        <p:tgtEl>
                                          <p:spTgt spid="4100"/>
                                        </p:tgtEl>
                                      </p:cBhvr>
                                      <p:to x="100000" y="100000"/>
                                    </p:animScale>
                                    <p:animScale>
                                      <p:cBhvr>
                                        <p:cTn id="17" dur="26">
                                          <p:stCondLst>
                                            <p:cond delay="1642"/>
                                          </p:stCondLst>
                                        </p:cTn>
                                        <p:tgtEl>
                                          <p:spTgt spid="4100"/>
                                        </p:tgtEl>
                                      </p:cBhvr>
                                      <p:to x="100000" y="90000"/>
                                    </p:animScale>
                                    <p:animScale>
                                      <p:cBhvr>
                                        <p:cTn id="18" dur="166" decel="50000">
                                          <p:stCondLst>
                                            <p:cond delay="1668"/>
                                          </p:stCondLst>
                                        </p:cTn>
                                        <p:tgtEl>
                                          <p:spTgt spid="4100"/>
                                        </p:tgtEl>
                                      </p:cBhvr>
                                      <p:to x="100000" y="100000"/>
                                    </p:animScale>
                                    <p:animScale>
                                      <p:cBhvr>
                                        <p:cTn id="19" dur="26">
                                          <p:stCondLst>
                                            <p:cond delay="1808"/>
                                          </p:stCondLst>
                                        </p:cTn>
                                        <p:tgtEl>
                                          <p:spTgt spid="4100"/>
                                        </p:tgtEl>
                                      </p:cBhvr>
                                      <p:to x="100000" y="95000"/>
                                    </p:animScale>
                                    <p:animScale>
                                      <p:cBhvr>
                                        <p:cTn id="20" dur="166" decel="50000">
                                          <p:stCondLst>
                                            <p:cond delay="1834"/>
                                          </p:stCondLst>
                                        </p:cTn>
                                        <p:tgtEl>
                                          <p:spTgt spid="41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52DC-9A55-48C4-87F6-80EB3D2D84AC}"/>
              </a:ext>
            </a:extLst>
          </p:cNvPr>
          <p:cNvSpPr>
            <a:spLocks noGrp="1"/>
          </p:cNvSpPr>
          <p:nvPr>
            <p:ph type="title"/>
          </p:nvPr>
        </p:nvSpPr>
        <p:spPr>
          <a:xfrm>
            <a:off x="919480" y="2766218"/>
            <a:ext cx="10515600" cy="1325563"/>
          </a:xfrm>
        </p:spPr>
        <p:txBody>
          <a:bodyPr>
            <a:normAutofit fontScale="90000"/>
          </a:bodyPr>
          <a:lstStyle/>
          <a:p>
            <a:pPr algn="ctr"/>
            <a:r>
              <a:rPr lang="en-IN" sz="7300" b="1" i="0" dirty="0">
                <a:solidFill>
                  <a:srgbClr val="E67E22"/>
                </a:solidFill>
                <a:effectLst/>
                <a:latin typeface="typoninesans regular 18"/>
              </a:rPr>
              <a:t>Why Arduino?</a:t>
            </a:r>
            <a:br>
              <a:rPr lang="en-IN" b="0" i="0" dirty="0">
                <a:solidFill>
                  <a:srgbClr val="E67E22"/>
                </a:solidFill>
                <a:effectLst/>
                <a:latin typeface="typoninesans regular 18"/>
              </a:rPr>
            </a:br>
            <a:endParaRPr lang="en-IN" dirty="0"/>
          </a:p>
        </p:txBody>
      </p:sp>
      <p:pic>
        <p:nvPicPr>
          <p:cNvPr id="3074" name="Picture 2" descr="Question mark Computer Icons, question, presentation, logo png | PNGEgg">
            <a:extLst>
              <a:ext uri="{FF2B5EF4-FFF2-40B4-BE49-F238E27FC236}">
                <a16:creationId xmlns:a16="http://schemas.microsoft.com/office/drawing/2014/main" id="{37A76904-CF14-41F4-8562-D1B4D063D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687" y="3593148"/>
            <a:ext cx="19526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94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411015-FB0A-441C-AFE4-91851E0F565B}"/>
              </a:ext>
            </a:extLst>
          </p:cNvPr>
          <p:cNvSpPr>
            <a:spLocks noGrp="1"/>
          </p:cNvSpPr>
          <p:nvPr>
            <p:ph idx="1"/>
          </p:nvPr>
        </p:nvSpPr>
        <p:spPr>
          <a:xfrm>
            <a:off x="838200" y="568960"/>
            <a:ext cx="10515600" cy="6024880"/>
          </a:xfrm>
        </p:spPr>
        <p:txBody>
          <a:bodyPr>
            <a:normAutofit/>
          </a:bodyPr>
          <a:lstStyle/>
          <a:p>
            <a:r>
              <a:rPr lang="en-GB" sz="2400" b="0" i="0" dirty="0">
                <a:effectLst/>
                <a:latin typeface="typoninesans regular 18"/>
              </a:rPr>
              <a:t>Arduino has been used in thousands of different projects and applications. </a:t>
            </a:r>
          </a:p>
          <a:p>
            <a:r>
              <a:rPr lang="en-GB" sz="2400" b="0" i="0" dirty="0">
                <a:effectLst/>
                <a:latin typeface="typoninesans regular 18"/>
              </a:rPr>
              <a:t>Arduino is a key tool to learn new things. Anyone - children, hobbyists, artists, programmers </a:t>
            </a:r>
          </a:p>
          <a:p>
            <a:r>
              <a:rPr lang="en-GB" sz="2400" b="1" i="0" dirty="0">
                <a:solidFill>
                  <a:schemeClr val="accent4">
                    <a:lumMod val="75000"/>
                  </a:schemeClr>
                </a:solidFill>
                <a:effectLst/>
                <a:latin typeface="typoninesans text 16"/>
              </a:rPr>
              <a:t>Inexpensive</a:t>
            </a:r>
            <a:r>
              <a:rPr lang="en-GB" sz="2400" b="1" i="0" dirty="0">
                <a:solidFill>
                  <a:schemeClr val="accent4">
                    <a:lumMod val="75000"/>
                  </a:schemeClr>
                </a:solidFill>
                <a:effectLst/>
                <a:latin typeface="typoninesans regular 18"/>
              </a:rPr>
              <a:t> - </a:t>
            </a:r>
            <a:r>
              <a:rPr lang="en-GB" sz="2400" b="0" i="0" dirty="0">
                <a:effectLst/>
                <a:latin typeface="typoninesans regular 18"/>
              </a:rPr>
              <a:t>Arduino boards are relatively inexpensive compared to other microcontroller platforms.</a:t>
            </a:r>
            <a:endParaRPr lang="en-GB" sz="2400" dirty="0">
              <a:latin typeface="typoninesans regular 18"/>
            </a:endParaRPr>
          </a:p>
          <a:p>
            <a:r>
              <a:rPr lang="en-GB" sz="2400" b="1" i="0" dirty="0">
                <a:solidFill>
                  <a:schemeClr val="accent4">
                    <a:lumMod val="75000"/>
                  </a:schemeClr>
                </a:solidFill>
                <a:effectLst/>
                <a:latin typeface="typoninesans text 16"/>
              </a:rPr>
              <a:t>Cross-platform</a:t>
            </a:r>
            <a:r>
              <a:rPr lang="en-GB" sz="2400" b="1" i="0" dirty="0">
                <a:solidFill>
                  <a:schemeClr val="accent4">
                    <a:lumMod val="75000"/>
                  </a:schemeClr>
                </a:solidFill>
                <a:effectLst/>
                <a:latin typeface="typoninesans regular 18"/>
              </a:rPr>
              <a:t> - </a:t>
            </a:r>
            <a:r>
              <a:rPr lang="en-GB" sz="2400" b="0" i="0" dirty="0">
                <a:effectLst/>
                <a:latin typeface="typoninesans regular 18"/>
              </a:rPr>
              <a:t>The Arduino Software (IDE) runs on Windows, Macintosh OSX, and Linux operating systems. Most microcontroller systems are limited to Windows.</a:t>
            </a:r>
          </a:p>
          <a:p>
            <a:r>
              <a:rPr lang="en-GB" sz="2400" b="1" i="0" dirty="0">
                <a:solidFill>
                  <a:schemeClr val="accent4">
                    <a:lumMod val="75000"/>
                  </a:schemeClr>
                </a:solidFill>
                <a:effectLst/>
                <a:latin typeface="typoninesans text 16"/>
              </a:rPr>
              <a:t>Simple, clear programming environment</a:t>
            </a:r>
            <a:r>
              <a:rPr lang="en-GB" sz="2400" b="1" i="0" dirty="0">
                <a:solidFill>
                  <a:schemeClr val="accent4">
                    <a:lumMod val="75000"/>
                  </a:schemeClr>
                </a:solidFill>
                <a:effectLst/>
                <a:latin typeface="typoninesans regular 18"/>
              </a:rPr>
              <a:t> - </a:t>
            </a:r>
            <a:r>
              <a:rPr lang="en-GB" sz="2400" b="0" i="0" dirty="0">
                <a:effectLst/>
                <a:latin typeface="typoninesans regular 18"/>
              </a:rPr>
              <a:t>The Arduino Software (IDE) is easy-to-use for beginners</a:t>
            </a:r>
          </a:p>
          <a:p>
            <a:r>
              <a:rPr lang="en-GB" sz="2400" b="1" i="0" dirty="0">
                <a:solidFill>
                  <a:schemeClr val="accent4">
                    <a:lumMod val="75000"/>
                  </a:schemeClr>
                </a:solidFill>
                <a:effectLst/>
                <a:latin typeface="typoninesans text 16"/>
              </a:rPr>
              <a:t>Open source and extensible software</a:t>
            </a:r>
            <a:r>
              <a:rPr lang="en-GB" sz="2400" b="1" i="0" dirty="0">
                <a:solidFill>
                  <a:schemeClr val="accent4">
                    <a:lumMod val="75000"/>
                  </a:schemeClr>
                </a:solidFill>
                <a:effectLst/>
                <a:latin typeface="typoninesans regular 18"/>
              </a:rPr>
              <a:t> - </a:t>
            </a:r>
            <a:r>
              <a:rPr lang="en-GB" sz="2400" b="0" i="0" dirty="0">
                <a:effectLst/>
                <a:latin typeface="typoninesans regular 18"/>
              </a:rPr>
              <a:t>The Arduino software is published as open source tools, available for extension by experienced programmers.</a:t>
            </a:r>
          </a:p>
          <a:p>
            <a:r>
              <a:rPr lang="en-GB" sz="2400" b="1" i="0" dirty="0">
                <a:solidFill>
                  <a:schemeClr val="accent4">
                    <a:lumMod val="75000"/>
                  </a:schemeClr>
                </a:solidFill>
                <a:effectLst/>
                <a:latin typeface="typoninesans text 16"/>
              </a:rPr>
              <a:t>Open source and extensible hardware.</a:t>
            </a:r>
            <a:endParaRPr lang="en-IN" sz="2400" b="1" dirty="0">
              <a:solidFill>
                <a:schemeClr val="accent4">
                  <a:lumMod val="75000"/>
                </a:schemeClr>
              </a:solidFill>
            </a:endParaRPr>
          </a:p>
        </p:txBody>
      </p:sp>
    </p:spTree>
    <p:extLst>
      <p:ext uri="{BB962C8B-B14F-4D97-AF65-F5344CB8AC3E}">
        <p14:creationId xmlns:p14="http://schemas.microsoft.com/office/powerpoint/2010/main" val="102126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6DDD-DD69-4D74-BFEC-0480683F767C}"/>
              </a:ext>
            </a:extLst>
          </p:cNvPr>
          <p:cNvSpPr>
            <a:spLocks noGrp="1"/>
          </p:cNvSpPr>
          <p:nvPr>
            <p:ph type="title"/>
          </p:nvPr>
        </p:nvSpPr>
        <p:spPr/>
        <p:txBody>
          <a:bodyPr/>
          <a:lstStyle/>
          <a:p>
            <a:r>
              <a:rPr lang="en-IN" b="1" i="0" dirty="0">
                <a:solidFill>
                  <a:schemeClr val="accent2">
                    <a:lumMod val="75000"/>
                  </a:schemeClr>
                </a:solidFill>
                <a:effectLst/>
                <a:latin typeface="typoninesans light 17"/>
              </a:rPr>
              <a:t>Arduino Products or Types</a:t>
            </a:r>
            <a:endParaRPr lang="en-IN" b="1" dirty="0">
              <a:solidFill>
                <a:schemeClr val="accent2">
                  <a:lumMod val="75000"/>
                </a:schemeClr>
              </a:solidFill>
            </a:endParaRPr>
          </a:p>
        </p:txBody>
      </p:sp>
      <p:sp>
        <p:nvSpPr>
          <p:cNvPr id="3" name="Content Placeholder 2">
            <a:extLst>
              <a:ext uri="{FF2B5EF4-FFF2-40B4-BE49-F238E27FC236}">
                <a16:creationId xmlns:a16="http://schemas.microsoft.com/office/drawing/2014/main" id="{ED0FAC2B-FA38-44FB-9A46-47BC189AAEA9}"/>
              </a:ext>
            </a:extLst>
          </p:cNvPr>
          <p:cNvSpPr>
            <a:spLocks noGrp="1"/>
          </p:cNvSpPr>
          <p:nvPr>
            <p:ph idx="1"/>
          </p:nvPr>
        </p:nvSpPr>
        <p:spPr/>
        <p:txBody>
          <a:bodyPr/>
          <a:lstStyle/>
          <a:p>
            <a:r>
              <a:rPr lang="en-IN" b="0" i="0" dirty="0">
                <a:solidFill>
                  <a:srgbClr val="E67E22"/>
                </a:solidFill>
                <a:effectLst/>
                <a:latin typeface="typoninesans regular 18"/>
              </a:rPr>
              <a:t>Entry Level</a:t>
            </a:r>
          </a:p>
          <a:p>
            <a:endParaRPr lang="en-IN" dirty="0"/>
          </a:p>
        </p:txBody>
      </p:sp>
      <p:pic>
        <p:nvPicPr>
          <p:cNvPr id="5" name="Picture 4">
            <a:extLst>
              <a:ext uri="{FF2B5EF4-FFF2-40B4-BE49-F238E27FC236}">
                <a16:creationId xmlns:a16="http://schemas.microsoft.com/office/drawing/2014/main" id="{65464503-E783-48AA-97B9-50E3E8F69685}"/>
              </a:ext>
            </a:extLst>
          </p:cNvPr>
          <p:cNvPicPr>
            <a:picLocks noChangeAspect="1"/>
          </p:cNvPicPr>
          <p:nvPr/>
        </p:nvPicPr>
        <p:blipFill>
          <a:blip r:embed="rId2"/>
          <a:stretch>
            <a:fillRect/>
          </a:stretch>
        </p:blipFill>
        <p:spPr>
          <a:xfrm>
            <a:off x="1229359" y="2281113"/>
            <a:ext cx="8605521" cy="4030787"/>
          </a:xfrm>
          <a:prstGeom prst="rect">
            <a:avLst/>
          </a:prstGeom>
        </p:spPr>
      </p:pic>
    </p:spTree>
    <p:extLst>
      <p:ext uri="{BB962C8B-B14F-4D97-AF65-F5344CB8AC3E}">
        <p14:creationId xmlns:p14="http://schemas.microsoft.com/office/powerpoint/2010/main" val="26566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E48D-29A1-4EE8-AA88-9B79C26740FC}"/>
              </a:ext>
            </a:extLst>
          </p:cNvPr>
          <p:cNvSpPr>
            <a:spLocks noGrp="1"/>
          </p:cNvSpPr>
          <p:nvPr>
            <p:ph type="title"/>
          </p:nvPr>
        </p:nvSpPr>
        <p:spPr>
          <a:xfrm>
            <a:off x="259080" y="375921"/>
            <a:ext cx="10515600" cy="853440"/>
          </a:xfrm>
        </p:spPr>
        <p:txBody>
          <a:bodyPr>
            <a:normAutofit/>
          </a:bodyPr>
          <a:lstStyle/>
          <a:p>
            <a:r>
              <a:rPr lang="en-IN" sz="2800" b="1" i="0" dirty="0">
                <a:solidFill>
                  <a:srgbClr val="E67E22"/>
                </a:solidFill>
                <a:effectLst/>
                <a:latin typeface="typoninesans regular 18"/>
              </a:rPr>
              <a:t>Enhanced Features</a:t>
            </a:r>
            <a:endParaRPr lang="en-IN" sz="2800" b="1" dirty="0"/>
          </a:p>
        </p:txBody>
      </p:sp>
      <p:pic>
        <p:nvPicPr>
          <p:cNvPr id="5" name="Content Placeholder 4">
            <a:extLst>
              <a:ext uri="{FF2B5EF4-FFF2-40B4-BE49-F238E27FC236}">
                <a16:creationId xmlns:a16="http://schemas.microsoft.com/office/drawing/2014/main" id="{E250FC6A-1508-4F01-B769-9F028E61F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774" y="1131845"/>
            <a:ext cx="6814838" cy="2672079"/>
          </a:xfrm>
        </p:spPr>
      </p:pic>
      <p:pic>
        <p:nvPicPr>
          <p:cNvPr id="7" name="Picture 6">
            <a:extLst>
              <a:ext uri="{FF2B5EF4-FFF2-40B4-BE49-F238E27FC236}">
                <a16:creationId xmlns:a16="http://schemas.microsoft.com/office/drawing/2014/main" id="{3DB75356-5362-4C28-8096-759D54EEF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470" y="3706408"/>
            <a:ext cx="6631062" cy="2775671"/>
          </a:xfrm>
          <a:prstGeom prst="rect">
            <a:avLst/>
          </a:prstGeom>
        </p:spPr>
      </p:pic>
    </p:spTree>
    <p:extLst>
      <p:ext uri="{BB962C8B-B14F-4D97-AF65-F5344CB8AC3E}">
        <p14:creationId xmlns:p14="http://schemas.microsoft.com/office/powerpoint/2010/main" val="381719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EC31-C5EA-4792-9697-98AB76E3354D}"/>
              </a:ext>
            </a:extLst>
          </p:cNvPr>
          <p:cNvSpPr>
            <a:spLocks noGrp="1"/>
          </p:cNvSpPr>
          <p:nvPr>
            <p:ph type="title"/>
          </p:nvPr>
        </p:nvSpPr>
        <p:spPr>
          <a:xfrm>
            <a:off x="269240" y="121285"/>
            <a:ext cx="10515600" cy="488315"/>
          </a:xfrm>
        </p:spPr>
        <p:txBody>
          <a:bodyPr>
            <a:normAutofit fontScale="90000"/>
          </a:bodyPr>
          <a:lstStyle/>
          <a:p>
            <a:r>
              <a:rPr lang="en-IN" sz="3200" b="1" i="0" dirty="0">
                <a:solidFill>
                  <a:srgbClr val="E67E22"/>
                </a:solidFill>
                <a:effectLst/>
                <a:latin typeface="typoninesans regular 18"/>
              </a:rPr>
              <a:t>Internet of Things</a:t>
            </a:r>
            <a:endParaRPr lang="en-IN" sz="3200" b="1" dirty="0"/>
          </a:p>
        </p:txBody>
      </p:sp>
      <p:pic>
        <p:nvPicPr>
          <p:cNvPr id="5" name="Content Placeholder 4">
            <a:extLst>
              <a:ext uri="{FF2B5EF4-FFF2-40B4-BE49-F238E27FC236}">
                <a16:creationId xmlns:a16="http://schemas.microsoft.com/office/drawing/2014/main" id="{D39A1E8D-499D-477B-BEC1-4DEF38EF91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442" y="830182"/>
            <a:ext cx="6237167" cy="2707341"/>
          </a:xfrm>
        </p:spPr>
      </p:pic>
      <p:pic>
        <p:nvPicPr>
          <p:cNvPr id="7" name="Picture 6">
            <a:extLst>
              <a:ext uri="{FF2B5EF4-FFF2-40B4-BE49-F238E27FC236}">
                <a16:creationId xmlns:a16="http://schemas.microsoft.com/office/drawing/2014/main" id="{CD812214-468B-47D8-AD12-B0DA9681A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442" y="3666665"/>
            <a:ext cx="6237167" cy="2673810"/>
          </a:xfrm>
          <a:prstGeom prst="rect">
            <a:avLst/>
          </a:prstGeom>
        </p:spPr>
      </p:pic>
    </p:spTree>
    <p:extLst>
      <p:ext uri="{BB962C8B-B14F-4D97-AF65-F5344CB8AC3E}">
        <p14:creationId xmlns:p14="http://schemas.microsoft.com/office/powerpoint/2010/main" val="214371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6000-89A1-4EBE-B446-C187B9BE19F4}"/>
              </a:ext>
            </a:extLst>
          </p:cNvPr>
          <p:cNvSpPr>
            <a:spLocks noGrp="1"/>
          </p:cNvSpPr>
          <p:nvPr>
            <p:ph type="title"/>
          </p:nvPr>
        </p:nvSpPr>
        <p:spPr>
          <a:xfrm>
            <a:off x="0" y="91440"/>
            <a:ext cx="10515600" cy="745808"/>
          </a:xfrm>
        </p:spPr>
        <p:txBody>
          <a:bodyPr>
            <a:normAutofit/>
          </a:bodyPr>
          <a:lstStyle/>
          <a:p>
            <a:r>
              <a:rPr lang="en-IN" sz="3200" b="1" i="0" dirty="0">
                <a:solidFill>
                  <a:srgbClr val="E67E22"/>
                </a:solidFill>
                <a:effectLst/>
                <a:latin typeface="typoninesans regular 18"/>
              </a:rPr>
              <a:t>Retired</a:t>
            </a:r>
            <a:endParaRPr lang="en-IN" sz="3200" b="1" dirty="0"/>
          </a:p>
        </p:txBody>
      </p:sp>
      <p:pic>
        <p:nvPicPr>
          <p:cNvPr id="5" name="Content Placeholder 4">
            <a:extLst>
              <a:ext uri="{FF2B5EF4-FFF2-40B4-BE49-F238E27FC236}">
                <a16:creationId xmlns:a16="http://schemas.microsoft.com/office/drawing/2014/main" id="{86B0BF07-2419-4CEC-98CD-606B24E1A5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325" y="585058"/>
            <a:ext cx="5548515" cy="2603948"/>
          </a:xfrm>
        </p:spPr>
      </p:pic>
      <p:pic>
        <p:nvPicPr>
          <p:cNvPr id="7" name="Picture 6">
            <a:extLst>
              <a:ext uri="{FF2B5EF4-FFF2-40B4-BE49-F238E27FC236}">
                <a16:creationId xmlns:a16="http://schemas.microsoft.com/office/drawing/2014/main" id="{F61B8389-E803-49A2-9F65-FECEA39FD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990" y="3275300"/>
            <a:ext cx="4579170" cy="2997642"/>
          </a:xfrm>
          <a:prstGeom prst="rect">
            <a:avLst/>
          </a:prstGeom>
        </p:spPr>
      </p:pic>
    </p:spTree>
    <p:extLst>
      <p:ext uri="{BB962C8B-B14F-4D97-AF65-F5344CB8AC3E}">
        <p14:creationId xmlns:p14="http://schemas.microsoft.com/office/powerpoint/2010/main" val="16536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2533</Words>
  <Application>Microsoft Office PowerPoint</Application>
  <PresentationFormat>Widescreen</PresentationFormat>
  <Paragraphs>227</Paragraphs>
  <Slides>35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Calibri Light</vt:lpstr>
      <vt:lpstr>Consolas</vt:lpstr>
      <vt:lpstr>Open Sans</vt:lpstr>
      <vt:lpstr>typonine sans pro</vt:lpstr>
      <vt:lpstr>typoninesans light 17</vt:lpstr>
      <vt:lpstr>TyponineSans Monospace Regular 4</vt:lpstr>
      <vt:lpstr>typoninesans regular 18</vt:lpstr>
      <vt:lpstr>typoninesans text 16</vt:lpstr>
      <vt:lpstr>Wingdings</vt:lpstr>
      <vt:lpstr>Office Theme</vt:lpstr>
      <vt:lpstr>Andhra Pradesh State Skill Development Corporation </vt:lpstr>
      <vt:lpstr>What is Arduino? </vt:lpstr>
      <vt:lpstr>PowerPoint Presentation</vt:lpstr>
      <vt:lpstr>Why Arduino? </vt:lpstr>
      <vt:lpstr>PowerPoint Presentation</vt:lpstr>
      <vt:lpstr>Arduino Products or Types</vt:lpstr>
      <vt:lpstr>Enhanced Features</vt:lpstr>
      <vt:lpstr>Internet of Things</vt:lpstr>
      <vt:lpstr>Retired</vt:lpstr>
      <vt:lpstr>ARDUINO UNO</vt:lpstr>
      <vt:lpstr>PowerPoint Presentation</vt:lpstr>
      <vt:lpstr>Technical Specification</vt:lpstr>
      <vt:lpstr>Pin Out:</vt:lpstr>
      <vt:lpstr>How do I use Arduino? </vt:lpstr>
      <vt:lpstr>Install the Arduino Desktop IDE</vt:lpstr>
      <vt:lpstr>PowerPoint Presentation</vt:lpstr>
      <vt:lpstr>Install the Arduino Software (IDE) on Windows PCs </vt:lpstr>
      <vt:lpstr>Select on software option </vt:lpstr>
      <vt:lpstr> Select latest version of IDE and OS</vt:lpstr>
      <vt:lpstr>When the download finishes, proceed with the installation</vt:lpstr>
      <vt:lpstr>Arduino Software (IDE) </vt:lpstr>
      <vt:lpstr>PowerPoint Presentation</vt:lpstr>
      <vt:lpstr>Writing Sketches:</vt:lpstr>
      <vt:lpstr>Additional commands are found within the five menus: File, Edit, Sketch, Tools, Help.</vt:lpstr>
      <vt:lpstr>PowerPoint Presentation</vt:lpstr>
      <vt:lpstr>PowerPoint Presentation</vt:lpstr>
      <vt:lpstr>PowerPoint Presentation</vt:lpstr>
      <vt:lpstr>HOW TO WRITE PROGRAMMING/SKETCH IN ARDUINO IDE</vt:lpstr>
      <vt:lpstr>Comments</vt:lpstr>
      <vt:lpstr>Variables</vt:lpstr>
      <vt:lpstr>PowerPoint Presentation</vt:lpstr>
      <vt:lpstr>PowerPoint Presentation</vt:lpstr>
      <vt:lpstr>Functions</vt:lpstr>
      <vt:lpstr>Basic LED Blink Program.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Andhra Pradesh State Skill Development Corporation </dc:title>
  <dc:creator>mdnagaraju431@gmail.com</dc:creator>
  <cp:lastModifiedBy>mdnagaraju431@gmail.com</cp:lastModifiedBy>
  <cp:revision>67</cp:revision>
  <dcterms:created xsi:type="dcterms:W3CDTF">2021-03-04T05:17:28Z</dcterms:created>
  <dcterms:modified xsi:type="dcterms:W3CDTF">2021-03-04T10:36:12Z</dcterms:modified>
</cp:coreProperties>
</file>